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1"/>
  </p:notesMasterIdLst>
  <p:handoutMasterIdLst>
    <p:handoutMasterId r:id="rId82"/>
  </p:handoutMasterIdLst>
  <p:sldIdLst>
    <p:sldId id="258" r:id="rId2"/>
    <p:sldId id="257" r:id="rId3"/>
    <p:sldId id="496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86" r:id="rId21"/>
    <p:sldId id="276" r:id="rId22"/>
    <p:sldId id="277" r:id="rId23"/>
    <p:sldId id="278" r:id="rId24"/>
    <p:sldId id="287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75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308" r:id="rId43"/>
    <p:sldId id="297" r:id="rId44"/>
    <p:sldId id="309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6" r:id="rId53"/>
    <p:sldId id="307" r:id="rId54"/>
    <p:sldId id="310" r:id="rId55"/>
    <p:sldId id="311" r:id="rId56"/>
    <p:sldId id="312" r:id="rId57"/>
    <p:sldId id="313" r:id="rId58"/>
    <p:sldId id="314" r:id="rId59"/>
    <p:sldId id="315" r:id="rId60"/>
    <p:sldId id="342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43" r:id="rId69"/>
    <p:sldId id="323" r:id="rId70"/>
    <p:sldId id="324" r:id="rId71"/>
    <p:sldId id="325" r:id="rId72"/>
    <p:sldId id="326" r:id="rId73"/>
    <p:sldId id="344" r:id="rId74"/>
    <p:sldId id="345" r:id="rId75"/>
    <p:sldId id="327" r:id="rId76"/>
    <p:sldId id="328" r:id="rId77"/>
    <p:sldId id="329" r:id="rId78"/>
    <p:sldId id="330" r:id="rId79"/>
    <p:sldId id="331" r:id="rId8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20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D0D8E8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58" autoAdjust="0"/>
    <p:restoredTop sz="98168" autoAdjust="0"/>
  </p:normalViewPr>
  <p:slideViewPr>
    <p:cSldViewPr>
      <p:cViewPr varScale="1">
        <p:scale>
          <a:sx n="109" d="100"/>
          <a:sy n="109" d="100"/>
        </p:scale>
        <p:origin x="1596" y="96"/>
      </p:cViewPr>
      <p:guideLst>
        <p:guide orient="horz" pos="720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82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handoutMaster" Target="handoutMasters/handoutMaster1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notesMaster" Target="notesMasters/notesMaster1.xml"/><Relationship Id="rId86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FCB030-4504-457D-98B9-931908E86572}" type="doc">
      <dgm:prSet loTypeId="urn:microsoft.com/office/officeart/2005/8/layout/hierarchy5" loCatId="hierarchy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A2E2A28-2598-440D-871B-0A943C39E0F8}">
      <dgm:prSet phldrT="[Text]"/>
      <dgm:spPr>
        <a:gradFill rotWithShape="0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sp3d extrusionH="50600" prstMaterial="translucentPowder">
          <a:bevelT w="101600" h="80600" prst="relaxedInset"/>
          <a:bevelB w="80600" h="80600" prst="relaxedInset"/>
        </a:sp3d>
      </dgm:spPr>
      <dgm:t>
        <a:bodyPr/>
        <a:lstStyle/>
        <a:p>
          <a:r>
            <a:rPr lang="en-US" i="1" dirty="0"/>
            <a:t>Comparable </a:t>
          </a:r>
          <a:endParaRPr lang="ru-RU" i="1" dirty="0"/>
        </a:p>
      </dgm:t>
    </dgm:pt>
    <dgm:pt modelId="{B6CEF506-1700-4108-A914-9311FF0A57E5}" type="parTrans" cxnId="{781BD754-3534-4244-BA29-E5F19931C587}">
      <dgm:prSet/>
      <dgm:spPr/>
      <dgm:t>
        <a:bodyPr/>
        <a:lstStyle/>
        <a:p>
          <a:endParaRPr lang="ru-RU"/>
        </a:p>
      </dgm:t>
    </dgm:pt>
    <dgm:pt modelId="{3FBFF052-3713-4EC4-9139-72CF053A5857}" type="sibTrans" cxnId="{781BD754-3534-4244-BA29-E5F19931C587}">
      <dgm:prSet/>
      <dgm:spPr/>
      <dgm:t>
        <a:bodyPr/>
        <a:lstStyle/>
        <a:p>
          <a:endParaRPr lang="ru-RU"/>
        </a:p>
      </dgm:t>
    </dgm:pt>
    <dgm:pt modelId="{0609E32B-CCD6-4EA9-ADBB-319BA4F5DCED}">
      <dgm:prSet phldrT="[Text]"/>
      <dgm:spPr/>
      <dgm:t>
        <a:bodyPr/>
        <a:lstStyle/>
        <a:p>
          <a:r>
            <a:rPr lang="en-US" i="1" u="sng" dirty="0"/>
            <a:t>Float</a:t>
          </a:r>
          <a:endParaRPr lang="ru-RU" i="1" u="sng" dirty="0"/>
        </a:p>
      </dgm:t>
    </dgm:pt>
    <dgm:pt modelId="{75CA8F5B-649B-418D-BA4E-37DE30EC518D}" type="parTrans" cxnId="{205ACC28-AA04-4373-BC66-7700B4850880}">
      <dgm:prSet/>
      <dgm:spPr/>
      <dgm:t>
        <a:bodyPr/>
        <a:lstStyle/>
        <a:p>
          <a:endParaRPr lang="ru-RU"/>
        </a:p>
      </dgm:t>
    </dgm:pt>
    <dgm:pt modelId="{952B111B-5FF9-473B-92DC-615FC0E6373A}" type="sibTrans" cxnId="{205ACC28-AA04-4373-BC66-7700B4850880}">
      <dgm:prSet/>
      <dgm:spPr/>
      <dgm:t>
        <a:bodyPr/>
        <a:lstStyle/>
        <a:p>
          <a:endParaRPr lang="ru-RU"/>
        </a:p>
      </dgm:t>
    </dgm:pt>
    <dgm:pt modelId="{3F06F5CF-2CC5-4B71-B7E9-CCE1AD19E2AA}">
      <dgm:prSet phldrT="[Text]"/>
      <dgm:spPr/>
      <dgm:t>
        <a:bodyPr/>
        <a:lstStyle/>
        <a:p>
          <a:r>
            <a:rPr lang="en-US" i="1" u="sng" dirty="0"/>
            <a:t>Integer</a:t>
          </a:r>
          <a:endParaRPr lang="ru-RU" i="1" u="sng" dirty="0"/>
        </a:p>
      </dgm:t>
    </dgm:pt>
    <dgm:pt modelId="{076DE958-0404-48A1-A048-5DF0384FDE88}" type="parTrans" cxnId="{233102D9-5F70-4952-885C-566CEC82485F}">
      <dgm:prSet/>
      <dgm:spPr/>
      <dgm:t>
        <a:bodyPr/>
        <a:lstStyle/>
        <a:p>
          <a:endParaRPr lang="ru-RU"/>
        </a:p>
      </dgm:t>
    </dgm:pt>
    <dgm:pt modelId="{0BDD0BE1-9AEC-4CB7-BBE3-37FA770F71A9}" type="sibTrans" cxnId="{233102D9-5F70-4952-885C-566CEC82485F}">
      <dgm:prSet/>
      <dgm:spPr/>
      <dgm:t>
        <a:bodyPr/>
        <a:lstStyle/>
        <a:p>
          <a:endParaRPr lang="ru-RU"/>
        </a:p>
      </dgm:t>
    </dgm:pt>
    <dgm:pt modelId="{B59E4F59-4A6D-4BD0-B877-E27E781EA710}">
      <dgm:prSet phldrT="[Text]" custT="1"/>
      <dgm:spPr>
        <a:gradFill rotWithShape="0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ln>
          <a:noFill/>
        </a:ln>
        <a:sp3d extrusionH="50600" contourW="12700" prstMaterial="metal">
          <a:bevelT w="101600" h="80600" prst="relaxedInset"/>
          <a:bevelB w="80600" h="80600" prst="relaxedInset"/>
          <a:extrusionClr>
            <a:schemeClr val="tx1">
              <a:lumMod val="65000"/>
            </a:schemeClr>
          </a:extrusionClr>
          <a:contourClr>
            <a:schemeClr val="tx1"/>
          </a:contourClr>
        </a:sp3d>
      </dgm:spPr>
      <dgm:t>
        <a:bodyPr/>
        <a:lstStyle/>
        <a:p>
          <a:r>
            <a:rPr lang="en-US" sz="1600" i="1" dirty="0"/>
            <a:t>Number</a:t>
          </a:r>
        </a:p>
        <a:p>
          <a:r>
            <a:rPr lang="en-US" sz="1200" dirty="0"/>
            <a:t>Number()</a:t>
          </a:r>
        </a:p>
        <a:p>
          <a:r>
            <a:rPr lang="en-US" sz="1200" dirty="0" err="1"/>
            <a:t>intValue</a:t>
          </a:r>
          <a:r>
            <a:rPr lang="en-US" sz="1200" dirty="0"/>
            <a:t>()</a:t>
          </a:r>
        </a:p>
        <a:p>
          <a:r>
            <a:rPr lang="en-US" sz="1200" dirty="0" err="1"/>
            <a:t>longValue</a:t>
          </a:r>
          <a:r>
            <a:rPr lang="en-US" sz="1200" dirty="0"/>
            <a:t>()</a:t>
          </a:r>
        </a:p>
        <a:p>
          <a:r>
            <a:rPr lang="en-US" sz="1200" dirty="0" err="1"/>
            <a:t>floatValue</a:t>
          </a:r>
          <a:r>
            <a:rPr lang="en-US" sz="1200" dirty="0"/>
            <a:t>()</a:t>
          </a:r>
        </a:p>
        <a:p>
          <a:r>
            <a:rPr lang="en-US" sz="1200" dirty="0" err="1"/>
            <a:t>doubleValue</a:t>
          </a:r>
          <a:r>
            <a:rPr lang="en-US" sz="1200" dirty="0"/>
            <a:t>()</a:t>
          </a:r>
        </a:p>
        <a:p>
          <a:r>
            <a:rPr lang="en-US" sz="1200" dirty="0" err="1"/>
            <a:t>byteValue</a:t>
          </a:r>
          <a:r>
            <a:rPr lang="en-US" sz="1200" dirty="0"/>
            <a:t>()</a:t>
          </a:r>
        </a:p>
        <a:p>
          <a:r>
            <a:rPr lang="en-US" sz="1200" dirty="0" err="1"/>
            <a:t>shortValue</a:t>
          </a:r>
          <a:r>
            <a:rPr lang="en-US" sz="1200" dirty="0"/>
            <a:t>()</a:t>
          </a:r>
        </a:p>
        <a:p>
          <a:endParaRPr lang="ru-RU" sz="1200" dirty="0"/>
        </a:p>
      </dgm:t>
    </dgm:pt>
    <dgm:pt modelId="{14B02877-3980-48B6-B489-BA8544B06828}" type="parTrans" cxnId="{DFA4CBFD-20CE-4D87-8CC9-2499DDAF5694}">
      <dgm:prSet/>
      <dgm:spPr/>
      <dgm:t>
        <a:bodyPr/>
        <a:lstStyle/>
        <a:p>
          <a:endParaRPr lang="ru-RU"/>
        </a:p>
      </dgm:t>
    </dgm:pt>
    <dgm:pt modelId="{B9AFA894-9037-4327-ACEB-7FC38CDF91D8}" type="sibTrans" cxnId="{DFA4CBFD-20CE-4D87-8CC9-2499DDAF5694}">
      <dgm:prSet/>
      <dgm:spPr/>
      <dgm:t>
        <a:bodyPr/>
        <a:lstStyle/>
        <a:p>
          <a:endParaRPr lang="ru-RU"/>
        </a:p>
      </dgm:t>
    </dgm:pt>
    <dgm:pt modelId="{3892531B-E053-4444-97A5-A6F0E6D48BBB}">
      <dgm:prSet phldrT="[Text]"/>
      <dgm:spPr/>
      <dgm:t>
        <a:bodyPr/>
        <a:lstStyle/>
        <a:p>
          <a:r>
            <a:rPr lang="en-US" i="1" u="sng" dirty="0"/>
            <a:t>Byte</a:t>
          </a:r>
          <a:endParaRPr lang="ru-RU" i="1" u="sng" dirty="0"/>
        </a:p>
      </dgm:t>
    </dgm:pt>
    <dgm:pt modelId="{3D2EF1C1-B134-41A6-9897-66BAD70A0D09}" type="parTrans" cxnId="{5A71BF21-D4CE-4D1D-A8FF-F6929920C297}">
      <dgm:prSet/>
      <dgm:spPr/>
      <dgm:t>
        <a:bodyPr/>
        <a:lstStyle/>
        <a:p>
          <a:endParaRPr lang="ru-RU"/>
        </a:p>
      </dgm:t>
    </dgm:pt>
    <dgm:pt modelId="{D64662A1-ABE9-4A8F-A012-AE79C3D2923F}" type="sibTrans" cxnId="{5A71BF21-D4CE-4D1D-A8FF-F6929920C297}">
      <dgm:prSet/>
      <dgm:spPr/>
      <dgm:t>
        <a:bodyPr/>
        <a:lstStyle/>
        <a:p>
          <a:endParaRPr lang="ru-RU"/>
        </a:p>
      </dgm:t>
    </dgm:pt>
    <dgm:pt modelId="{B1C54169-39A1-42F4-825C-B1D71FF3D6DF}">
      <dgm:prSet phldrT="[Text]"/>
      <dgm:spPr/>
      <dgm:t>
        <a:bodyPr/>
        <a:lstStyle/>
        <a:p>
          <a:r>
            <a:rPr lang="en-US" i="1" u="sng" dirty="0"/>
            <a:t>Double</a:t>
          </a:r>
          <a:endParaRPr lang="ru-RU" i="1" u="sng" dirty="0"/>
        </a:p>
      </dgm:t>
    </dgm:pt>
    <dgm:pt modelId="{2E8EA663-F0DF-4755-A0D5-7D8EFBFECF84}" type="parTrans" cxnId="{DA8F72AC-2217-467F-B199-D679260C021E}">
      <dgm:prSet/>
      <dgm:spPr/>
      <dgm:t>
        <a:bodyPr/>
        <a:lstStyle/>
        <a:p>
          <a:endParaRPr lang="ru-RU"/>
        </a:p>
      </dgm:t>
    </dgm:pt>
    <dgm:pt modelId="{839D2C7E-A7FF-4C33-8EFB-D74D225F0482}" type="sibTrans" cxnId="{DA8F72AC-2217-467F-B199-D679260C021E}">
      <dgm:prSet/>
      <dgm:spPr/>
      <dgm:t>
        <a:bodyPr/>
        <a:lstStyle/>
        <a:p>
          <a:endParaRPr lang="ru-RU"/>
        </a:p>
      </dgm:t>
    </dgm:pt>
    <dgm:pt modelId="{932D6626-8879-4F72-967E-CBDACF1B3F19}">
      <dgm:prSet phldrT="[Text]"/>
      <dgm:spPr/>
      <dgm:t>
        <a:bodyPr/>
        <a:lstStyle/>
        <a:p>
          <a:r>
            <a:rPr lang="en-US" i="1" u="sng" dirty="0"/>
            <a:t>Long</a:t>
          </a:r>
          <a:endParaRPr lang="ru-RU" i="1" u="sng" dirty="0"/>
        </a:p>
      </dgm:t>
    </dgm:pt>
    <dgm:pt modelId="{92F21B00-C84A-4FB3-B53C-847CBEB539D9}" type="parTrans" cxnId="{2E45243B-6A50-472A-8613-6F65C970601F}">
      <dgm:prSet/>
      <dgm:spPr/>
      <dgm:t>
        <a:bodyPr/>
        <a:lstStyle/>
        <a:p>
          <a:endParaRPr lang="ru-RU"/>
        </a:p>
      </dgm:t>
    </dgm:pt>
    <dgm:pt modelId="{8CA544B1-A0BD-469B-8F9A-433CE293068E}" type="sibTrans" cxnId="{2E45243B-6A50-472A-8613-6F65C970601F}">
      <dgm:prSet/>
      <dgm:spPr/>
      <dgm:t>
        <a:bodyPr/>
        <a:lstStyle/>
        <a:p>
          <a:endParaRPr lang="ru-RU"/>
        </a:p>
      </dgm:t>
    </dgm:pt>
    <dgm:pt modelId="{A40F7686-B8A8-4F33-9FC1-5B9C17FA6288}">
      <dgm:prSet phldrT="[Text]"/>
      <dgm:spPr/>
      <dgm:t>
        <a:bodyPr/>
        <a:lstStyle/>
        <a:p>
          <a:r>
            <a:rPr lang="en-US" i="1" u="sng" dirty="0"/>
            <a:t>Short</a:t>
          </a:r>
          <a:endParaRPr lang="ru-RU" i="1" u="sng" dirty="0"/>
        </a:p>
      </dgm:t>
    </dgm:pt>
    <dgm:pt modelId="{B4A4C347-E11C-40D2-AADA-10ABBF89465F}" type="parTrans" cxnId="{471DC477-EF30-49DC-A394-2DA9104A9760}">
      <dgm:prSet/>
      <dgm:spPr/>
      <dgm:t>
        <a:bodyPr/>
        <a:lstStyle/>
        <a:p>
          <a:endParaRPr lang="ru-RU"/>
        </a:p>
      </dgm:t>
    </dgm:pt>
    <dgm:pt modelId="{7D0A3C7F-565B-46A0-A0E5-38DB53DEC1A9}" type="sibTrans" cxnId="{471DC477-EF30-49DC-A394-2DA9104A9760}">
      <dgm:prSet/>
      <dgm:spPr/>
      <dgm:t>
        <a:bodyPr/>
        <a:lstStyle/>
        <a:p>
          <a:endParaRPr lang="ru-RU"/>
        </a:p>
      </dgm:t>
    </dgm:pt>
    <dgm:pt modelId="{698A8ACD-2500-4A1C-8A0D-BCDC84DE208A}" type="pres">
      <dgm:prSet presAssocID="{73FCB030-4504-457D-98B9-931908E86572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D485969-6004-46A8-B28C-7014F593986A}" type="pres">
      <dgm:prSet presAssocID="{73FCB030-4504-457D-98B9-931908E86572}" presName="hierFlow" presStyleCnt="0"/>
      <dgm:spPr/>
    </dgm:pt>
    <dgm:pt modelId="{DEEF9F40-7916-409C-BD40-E70799DE4C26}" type="pres">
      <dgm:prSet presAssocID="{73FCB030-4504-457D-98B9-931908E86572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62FB1496-984F-4CE2-9880-845E640E6DA9}" type="pres">
      <dgm:prSet presAssocID="{CA2E2A28-2598-440D-871B-0A943C39E0F8}" presName="Name17" presStyleCnt="0"/>
      <dgm:spPr/>
    </dgm:pt>
    <dgm:pt modelId="{46C18D10-B9DD-4B39-B8E4-A9CEA7322983}" type="pres">
      <dgm:prSet presAssocID="{CA2E2A28-2598-440D-871B-0A943C39E0F8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CE66FAD-9D10-4E24-B0C2-186D3BEE1D05}" type="pres">
      <dgm:prSet presAssocID="{CA2E2A28-2598-440D-871B-0A943C39E0F8}" presName="hierChild2" presStyleCnt="0"/>
      <dgm:spPr/>
    </dgm:pt>
    <dgm:pt modelId="{13590511-63BC-49AA-B80D-F789B246A3C7}" type="pres">
      <dgm:prSet presAssocID="{75CA8F5B-649B-418D-BA4E-37DE30EC518D}" presName="Name25" presStyleLbl="parChTrans1D2" presStyleIdx="0" presStyleCnt="6"/>
      <dgm:spPr/>
      <dgm:t>
        <a:bodyPr/>
        <a:lstStyle/>
        <a:p>
          <a:endParaRPr lang="ru-RU"/>
        </a:p>
      </dgm:t>
    </dgm:pt>
    <dgm:pt modelId="{016A8804-83FB-4B92-83B8-5C0BE8FC414B}" type="pres">
      <dgm:prSet presAssocID="{75CA8F5B-649B-418D-BA4E-37DE30EC518D}" presName="connTx" presStyleLbl="parChTrans1D2" presStyleIdx="0" presStyleCnt="6"/>
      <dgm:spPr/>
      <dgm:t>
        <a:bodyPr/>
        <a:lstStyle/>
        <a:p>
          <a:endParaRPr lang="ru-RU"/>
        </a:p>
      </dgm:t>
    </dgm:pt>
    <dgm:pt modelId="{08B2C828-4B50-40A6-9B3C-B782AAD4AFA7}" type="pres">
      <dgm:prSet presAssocID="{0609E32B-CCD6-4EA9-ADBB-319BA4F5DCED}" presName="Name30" presStyleCnt="0"/>
      <dgm:spPr/>
    </dgm:pt>
    <dgm:pt modelId="{99F65C8E-09C0-4018-BA32-9EECD0D46C32}" type="pres">
      <dgm:prSet presAssocID="{0609E32B-CCD6-4EA9-ADBB-319BA4F5DCED}" presName="level2Shape" presStyleLbl="node2" presStyleIdx="0" presStyleCnt="6"/>
      <dgm:spPr/>
      <dgm:t>
        <a:bodyPr/>
        <a:lstStyle/>
        <a:p>
          <a:endParaRPr lang="ru-RU"/>
        </a:p>
      </dgm:t>
    </dgm:pt>
    <dgm:pt modelId="{E0890A57-369D-4967-908D-45E52A81990E}" type="pres">
      <dgm:prSet presAssocID="{0609E32B-CCD6-4EA9-ADBB-319BA4F5DCED}" presName="hierChild3" presStyleCnt="0"/>
      <dgm:spPr/>
    </dgm:pt>
    <dgm:pt modelId="{075B40CE-BF1F-4BAB-880E-9F47A5B951D6}" type="pres">
      <dgm:prSet presAssocID="{076DE958-0404-48A1-A048-5DF0384FDE88}" presName="Name25" presStyleLbl="parChTrans1D2" presStyleIdx="1" presStyleCnt="6"/>
      <dgm:spPr/>
      <dgm:t>
        <a:bodyPr/>
        <a:lstStyle/>
        <a:p>
          <a:endParaRPr lang="ru-RU"/>
        </a:p>
      </dgm:t>
    </dgm:pt>
    <dgm:pt modelId="{5D2FB6D5-5AEB-43BC-8D8C-CFDD999F7880}" type="pres">
      <dgm:prSet presAssocID="{076DE958-0404-48A1-A048-5DF0384FDE88}" presName="connTx" presStyleLbl="parChTrans1D2" presStyleIdx="1" presStyleCnt="6"/>
      <dgm:spPr/>
      <dgm:t>
        <a:bodyPr/>
        <a:lstStyle/>
        <a:p>
          <a:endParaRPr lang="ru-RU"/>
        </a:p>
      </dgm:t>
    </dgm:pt>
    <dgm:pt modelId="{6D386124-4936-45F3-8648-3DDADEAEFDC1}" type="pres">
      <dgm:prSet presAssocID="{3F06F5CF-2CC5-4B71-B7E9-CCE1AD19E2AA}" presName="Name30" presStyleCnt="0"/>
      <dgm:spPr/>
    </dgm:pt>
    <dgm:pt modelId="{CCDEFC4E-A3E1-46D6-B99A-D9BAF996EEC8}" type="pres">
      <dgm:prSet presAssocID="{3F06F5CF-2CC5-4B71-B7E9-CCE1AD19E2AA}" presName="level2Shape" presStyleLbl="node2" presStyleIdx="1" presStyleCnt="6"/>
      <dgm:spPr/>
      <dgm:t>
        <a:bodyPr/>
        <a:lstStyle/>
        <a:p>
          <a:endParaRPr lang="ru-RU"/>
        </a:p>
      </dgm:t>
    </dgm:pt>
    <dgm:pt modelId="{CAB592DF-5AB4-40F7-8221-00D97B46B777}" type="pres">
      <dgm:prSet presAssocID="{3F06F5CF-2CC5-4B71-B7E9-CCE1AD19E2AA}" presName="hierChild3" presStyleCnt="0"/>
      <dgm:spPr/>
    </dgm:pt>
    <dgm:pt modelId="{794B4C64-C688-468F-927E-B7FF96A12883}" type="pres">
      <dgm:prSet presAssocID="{3D2EF1C1-B134-41A6-9897-66BAD70A0D09}" presName="Name25" presStyleLbl="parChTrans1D2" presStyleIdx="2" presStyleCnt="6"/>
      <dgm:spPr/>
      <dgm:t>
        <a:bodyPr/>
        <a:lstStyle/>
        <a:p>
          <a:endParaRPr lang="ru-RU"/>
        </a:p>
      </dgm:t>
    </dgm:pt>
    <dgm:pt modelId="{BD233A74-01D5-4145-8307-3CEBFB263617}" type="pres">
      <dgm:prSet presAssocID="{3D2EF1C1-B134-41A6-9897-66BAD70A0D09}" presName="connTx" presStyleLbl="parChTrans1D2" presStyleIdx="2" presStyleCnt="6"/>
      <dgm:spPr/>
      <dgm:t>
        <a:bodyPr/>
        <a:lstStyle/>
        <a:p>
          <a:endParaRPr lang="ru-RU"/>
        </a:p>
      </dgm:t>
    </dgm:pt>
    <dgm:pt modelId="{2EC0CA40-ACFD-47AF-922D-EB36FBF8D245}" type="pres">
      <dgm:prSet presAssocID="{3892531B-E053-4444-97A5-A6F0E6D48BBB}" presName="Name30" presStyleCnt="0"/>
      <dgm:spPr/>
    </dgm:pt>
    <dgm:pt modelId="{13DD5441-DE82-47E7-9704-14168BE3892B}" type="pres">
      <dgm:prSet presAssocID="{3892531B-E053-4444-97A5-A6F0E6D48BBB}" presName="level2Shape" presStyleLbl="node2" presStyleIdx="2" presStyleCnt="6"/>
      <dgm:spPr/>
      <dgm:t>
        <a:bodyPr/>
        <a:lstStyle/>
        <a:p>
          <a:endParaRPr lang="ru-RU"/>
        </a:p>
      </dgm:t>
    </dgm:pt>
    <dgm:pt modelId="{033EFD87-F25A-43C9-85FE-23D12E3B1BFB}" type="pres">
      <dgm:prSet presAssocID="{3892531B-E053-4444-97A5-A6F0E6D48BBB}" presName="hierChild3" presStyleCnt="0"/>
      <dgm:spPr/>
    </dgm:pt>
    <dgm:pt modelId="{ADADE461-7FAD-4148-B4A7-84A4B967F65A}" type="pres">
      <dgm:prSet presAssocID="{2E8EA663-F0DF-4755-A0D5-7D8EFBFECF84}" presName="Name25" presStyleLbl="parChTrans1D2" presStyleIdx="3" presStyleCnt="6"/>
      <dgm:spPr/>
      <dgm:t>
        <a:bodyPr/>
        <a:lstStyle/>
        <a:p>
          <a:endParaRPr lang="ru-RU"/>
        </a:p>
      </dgm:t>
    </dgm:pt>
    <dgm:pt modelId="{1A95C572-D178-430A-A398-83B28144AEFB}" type="pres">
      <dgm:prSet presAssocID="{2E8EA663-F0DF-4755-A0D5-7D8EFBFECF84}" presName="connTx" presStyleLbl="parChTrans1D2" presStyleIdx="3" presStyleCnt="6"/>
      <dgm:spPr/>
      <dgm:t>
        <a:bodyPr/>
        <a:lstStyle/>
        <a:p>
          <a:endParaRPr lang="ru-RU"/>
        </a:p>
      </dgm:t>
    </dgm:pt>
    <dgm:pt modelId="{4079F5A5-EABF-4FCE-BA8F-859611E6D804}" type="pres">
      <dgm:prSet presAssocID="{B1C54169-39A1-42F4-825C-B1D71FF3D6DF}" presName="Name30" presStyleCnt="0"/>
      <dgm:spPr/>
    </dgm:pt>
    <dgm:pt modelId="{79D0FC24-B1CC-4141-A296-EEE38D9510E4}" type="pres">
      <dgm:prSet presAssocID="{B1C54169-39A1-42F4-825C-B1D71FF3D6DF}" presName="level2Shape" presStyleLbl="node2" presStyleIdx="3" presStyleCnt="6" custLinFactNeighborY="3092"/>
      <dgm:spPr/>
      <dgm:t>
        <a:bodyPr/>
        <a:lstStyle/>
        <a:p>
          <a:endParaRPr lang="ru-RU"/>
        </a:p>
      </dgm:t>
    </dgm:pt>
    <dgm:pt modelId="{7ADD2292-5764-433F-81AE-5D2EA4EF256A}" type="pres">
      <dgm:prSet presAssocID="{B1C54169-39A1-42F4-825C-B1D71FF3D6DF}" presName="hierChild3" presStyleCnt="0"/>
      <dgm:spPr/>
    </dgm:pt>
    <dgm:pt modelId="{C6588168-CFB6-4470-8E4A-4E37459BB1FC}" type="pres">
      <dgm:prSet presAssocID="{92F21B00-C84A-4FB3-B53C-847CBEB539D9}" presName="Name25" presStyleLbl="parChTrans1D2" presStyleIdx="4" presStyleCnt="6"/>
      <dgm:spPr/>
      <dgm:t>
        <a:bodyPr/>
        <a:lstStyle/>
        <a:p>
          <a:endParaRPr lang="ru-RU"/>
        </a:p>
      </dgm:t>
    </dgm:pt>
    <dgm:pt modelId="{75BA221D-7C72-4087-A262-67CF9204729A}" type="pres">
      <dgm:prSet presAssocID="{92F21B00-C84A-4FB3-B53C-847CBEB539D9}" presName="connTx" presStyleLbl="parChTrans1D2" presStyleIdx="4" presStyleCnt="6"/>
      <dgm:spPr/>
      <dgm:t>
        <a:bodyPr/>
        <a:lstStyle/>
        <a:p>
          <a:endParaRPr lang="ru-RU"/>
        </a:p>
      </dgm:t>
    </dgm:pt>
    <dgm:pt modelId="{69C9F84B-9A4E-4F9A-AC84-EEBA871E8D6E}" type="pres">
      <dgm:prSet presAssocID="{932D6626-8879-4F72-967E-CBDACF1B3F19}" presName="Name30" presStyleCnt="0"/>
      <dgm:spPr/>
    </dgm:pt>
    <dgm:pt modelId="{86D2E490-1CB6-44C2-B8C7-B11DC1300FA4}" type="pres">
      <dgm:prSet presAssocID="{932D6626-8879-4F72-967E-CBDACF1B3F19}" presName="level2Shape" presStyleLbl="node2" presStyleIdx="4" presStyleCnt="6"/>
      <dgm:spPr/>
      <dgm:t>
        <a:bodyPr/>
        <a:lstStyle/>
        <a:p>
          <a:endParaRPr lang="ru-RU"/>
        </a:p>
      </dgm:t>
    </dgm:pt>
    <dgm:pt modelId="{B68B6F48-E1CC-4D77-872F-83D06933C85B}" type="pres">
      <dgm:prSet presAssocID="{932D6626-8879-4F72-967E-CBDACF1B3F19}" presName="hierChild3" presStyleCnt="0"/>
      <dgm:spPr/>
    </dgm:pt>
    <dgm:pt modelId="{6D915A75-DEC6-4BEE-8796-0E8AD195C602}" type="pres">
      <dgm:prSet presAssocID="{B4A4C347-E11C-40D2-AADA-10ABBF89465F}" presName="Name25" presStyleLbl="parChTrans1D2" presStyleIdx="5" presStyleCnt="6"/>
      <dgm:spPr/>
      <dgm:t>
        <a:bodyPr/>
        <a:lstStyle/>
        <a:p>
          <a:endParaRPr lang="ru-RU"/>
        </a:p>
      </dgm:t>
    </dgm:pt>
    <dgm:pt modelId="{8D4438CE-40E7-4505-9367-CF01EAD0B826}" type="pres">
      <dgm:prSet presAssocID="{B4A4C347-E11C-40D2-AADA-10ABBF89465F}" presName="connTx" presStyleLbl="parChTrans1D2" presStyleIdx="5" presStyleCnt="6"/>
      <dgm:spPr/>
      <dgm:t>
        <a:bodyPr/>
        <a:lstStyle/>
        <a:p>
          <a:endParaRPr lang="ru-RU"/>
        </a:p>
      </dgm:t>
    </dgm:pt>
    <dgm:pt modelId="{377BF239-E9C3-4061-820E-0C1A807F02A3}" type="pres">
      <dgm:prSet presAssocID="{A40F7686-B8A8-4F33-9FC1-5B9C17FA6288}" presName="Name30" presStyleCnt="0"/>
      <dgm:spPr/>
    </dgm:pt>
    <dgm:pt modelId="{ACFFAE49-E10B-42E9-B157-AA0AAF914AA0}" type="pres">
      <dgm:prSet presAssocID="{A40F7686-B8A8-4F33-9FC1-5B9C17FA6288}" presName="level2Shape" presStyleLbl="node2" presStyleIdx="5" presStyleCnt="6"/>
      <dgm:spPr/>
      <dgm:t>
        <a:bodyPr/>
        <a:lstStyle/>
        <a:p>
          <a:endParaRPr lang="ru-RU"/>
        </a:p>
      </dgm:t>
    </dgm:pt>
    <dgm:pt modelId="{A6653C8E-EB35-4DB5-AD20-9B222E6513D1}" type="pres">
      <dgm:prSet presAssocID="{A40F7686-B8A8-4F33-9FC1-5B9C17FA6288}" presName="hierChild3" presStyleCnt="0"/>
      <dgm:spPr/>
    </dgm:pt>
    <dgm:pt modelId="{DD20B397-2111-4059-A9A6-CEEE98AF7E03}" type="pres">
      <dgm:prSet presAssocID="{14B02877-3980-48B6-B489-BA8544B06828}" presName="Name25" presStyleLbl="parChTrans1D3" presStyleIdx="0" presStyleCnt="1"/>
      <dgm:spPr/>
      <dgm:t>
        <a:bodyPr/>
        <a:lstStyle/>
        <a:p>
          <a:endParaRPr lang="ru-RU"/>
        </a:p>
      </dgm:t>
    </dgm:pt>
    <dgm:pt modelId="{A7D90D9B-DA06-48EA-B3D9-3B56E327C229}" type="pres">
      <dgm:prSet presAssocID="{14B02877-3980-48B6-B489-BA8544B06828}" presName="connTx" presStyleLbl="parChTrans1D3" presStyleIdx="0" presStyleCnt="1"/>
      <dgm:spPr/>
      <dgm:t>
        <a:bodyPr/>
        <a:lstStyle/>
        <a:p>
          <a:endParaRPr lang="ru-RU"/>
        </a:p>
      </dgm:t>
    </dgm:pt>
    <dgm:pt modelId="{84243FF3-7BEE-44E2-AA34-82EAA398A7F7}" type="pres">
      <dgm:prSet presAssocID="{B59E4F59-4A6D-4BD0-B877-E27E781EA710}" presName="Name30" presStyleCnt="0"/>
      <dgm:spPr/>
    </dgm:pt>
    <dgm:pt modelId="{BC9A54C6-6318-464E-A6F4-AA2498011A5B}" type="pres">
      <dgm:prSet presAssocID="{B59E4F59-4A6D-4BD0-B877-E27E781EA710}" presName="level2Shape" presStyleLbl="node3" presStyleIdx="0" presStyleCnt="1" custScaleX="148106" custScaleY="374270" custLinFactY="-100000" custLinFactNeighborX="14139" custLinFactNeighborY="-191637"/>
      <dgm:spPr/>
      <dgm:t>
        <a:bodyPr/>
        <a:lstStyle/>
        <a:p>
          <a:endParaRPr lang="ru-RU"/>
        </a:p>
      </dgm:t>
    </dgm:pt>
    <dgm:pt modelId="{61EB483F-B99A-4EC2-B4C4-2FB6784DC810}" type="pres">
      <dgm:prSet presAssocID="{B59E4F59-4A6D-4BD0-B877-E27E781EA710}" presName="hierChild3" presStyleCnt="0"/>
      <dgm:spPr/>
    </dgm:pt>
    <dgm:pt modelId="{FB477EA6-5B60-49E5-A9EB-4252FE2F712B}" type="pres">
      <dgm:prSet presAssocID="{73FCB030-4504-457D-98B9-931908E86572}" presName="bgShapesFlow" presStyleCnt="0"/>
      <dgm:spPr/>
    </dgm:pt>
  </dgm:ptLst>
  <dgm:cxnLst>
    <dgm:cxn modelId="{9EC1CC11-E157-4FF0-937F-D8185792FE05}" type="presOf" srcId="{3D2EF1C1-B134-41A6-9897-66BAD70A0D09}" destId="{794B4C64-C688-468F-927E-B7FF96A12883}" srcOrd="0" destOrd="0" presId="urn:microsoft.com/office/officeart/2005/8/layout/hierarchy5"/>
    <dgm:cxn modelId="{233102D9-5F70-4952-885C-566CEC82485F}" srcId="{CA2E2A28-2598-440D-871B-0A943C39E0F8}" destId="{3F06F5CF-2CC5-4B71-B7E9-CCE1AD19E2AA}" srcOrd="1" destOrd="0" parTransId="{076DE958-0404-48A1-A048-5DF0384FDE88}" sibTransId="{0BDD0BE1-9AEC-4CB7-BBE3-37FA770F71A9}"/>
    <dgm:cxn modelId="{1463A5D0-599C-4708-A885-A414BB451231}" type="presOf" srcId="{B59E4F59-4A6D-4BD0-B877-E27E781EA710}" destId="{BC9A54C6-6318-464E-A6F4-AA2498011A5B}" srcOrd="0" destOrd="0" presId="urn:microsoft.com/office/officeart/2005/8/layout/hierarchy5"/>
    <dgm:cxn modelId="{D8FA2F1F-B3CE-4B01-BF6E-0C3AF4E53B5C}" type="presOf" srcId="{CA2E2A28-2598-440D-871B-0A943C39E0F8}" destId="{46C18D10-B9DD-4B39-B8E4-A9CEA7322983}" srcOrd="0" destOrd="0" presId="urn:microsoft.com/office/officeart/2005/8/layout/hierarchy5"/>
    <dgm:cxn modelId="{2E45243B-6A50-472A-8613-6F65C970601F}" srcId="{CA2E2A28-2598-440D-871B-0A943C39E0F8}" destId="{932D6626-8879-4F72-967E-CBDACF1B3F19}" srcOrd="4" destOrd="0" parTransId="{92F21B00-C84A-4FB3-B53C-847CBEB539D9}" sibTransId="{8CA544B1-A0BD-469B-8F9A-433CE293068E}"/>
    <dgm:cxn modelId="{5A71BF21-D4CE-4D1D-A8FF-F6929920C297}" srcId="{CA2E2A28-2598-440D-871B-0A943C39E0F8}" destId="{3892531B-E053-4444-97A5-A6F0E6D48BBB}" srcOrd="2" destOrd="0" parTransId="{3D2EF1C1-B134-41A6-9897-66BAD70A0D09}" sibTransId="{D64662A1-ABE9-4A8F-A012-AE79C3D2923F}"/>
    <dgm:cxn modelId="{706C8BE8-36C2-44F4-9B72-6F3732483BD6}" type="presOf" srcId="{B1C54169-39A1-42F4-825C-B1D71FF3D6DF}" destId="{79D0FC24-B1CC-4141-A296-EEE38D9510E4}" srcOrd="0" destOrd="0" presId="urn:microsoft.com/office/officeart/2005/8/layout/hierarchy5"/>
    <dgm:cxn modelId="{98DFC9A1-25B8-4DD1-B9FB-60AA6C7044AE}" type="presOf" srcId="{75CA8F5B-649B-418D-BA4E-37DE30EC518D}" destId="{016A8804-83FB-4B92-83B8-5C0BE8FC414B}" srcOrd="1" destOrd="0" presId="urn:microsoft.com/office/officeart/2005/8/layout/hierarchy5"/>
    <dgm:cxn modelId="{40CD34D2-FC65-4B1E-B100-037288AE96B8}" type="presOf" srcId="{932D6626-8879-4F72-967E-CBDACF1B3F19}" destId="{86D2E490-1CB6-44C2-B8C7-B11DC1300FA4}" srcOrd="0" destOrd="0" presId="urn:microsoft.com/office/officeart/2005/8/layout/hierarchy5"/>
    <dgm:cxn modelId="{471DC477-EF30-49DC-A394-2DA9104A9760}" srcId="{CA2E2A28-2598-440D-871B-0A943C39E0F8}" destId="{A40F7686-B8A8-4F33-9FC1-5B9C17FA6288}" srcOrd="5" destOrd="0" parTransId="{B4A4C347-E11C-40D2-AADA-10ABBF89465F}" sibTransId="{7D0A3C7F-565B-46A0-A0E5-38DB53DEC1A9}"/>
    <dgm:cxn modelId="{205ACC28-AA04-4373-BC66-7700B4850880}" srcId="{CA2E2A28-2598-440D-871B-0A943C39E0F8}" destId="{0609E32B-CCD6-4EA9-ADBB-319BA4F5DCED}" srcOrd="0" destOrd="0" parTransId="{75CA8F5B-649B-418D-BA4E-37DE30EC518D}" sibTransId="{952B111B-5FF9-473B-92DC-615FC0E6373A}"/>
    <dgm:cxn modelId="{762E2566-16C0-487C-BBD9-3DA8D22B78F3}" type="presOf" srcId="{3892531B-E053-4444-97A5-A6F0E6D48BBB}" destId="{13DD5441-DE82-47E7-9704-14168BE3892B}" srcOrd="0" destOrd="0" presId="urn:microsoft.com/office/officeart/2005/8/layout/hierarchy5"/>
    <dgm:cxn modelId="{F32EDDF9-F032-4B17-B39F-4727FA7AA648}" type="presOf" srcId="{076DE958-0404-48A1-A048-5DF0384FDE88}" destId="{075B40CE-BF1F-4BAB-880E-9F47A5B951D6}" srcOrd="0" destOrd="0" presId="urn:microsoft.com/office/officeart/2005/8/layout/hierarchy5"/>
    <dgm:cxn modelId="{A6CC24C3-0277-425A-939D-654D69CB1238}" type="presOf" srcId="{B4A4C347-E11C-40D2-AADA-10ABBF89465F}" destId="{6D915A75-DEC6-4BEE-8796-0E8AD195C602}" srcOrd="0" destOrd="0" presId="urn:microsoft.com/office/officeart/2005/8/layout/hierarchy5"/>
    <dgm:cxn modelId="{88CFDA88-5A47-4CF4-88A5-B99F5BC6AE12}" type="presOf" srcId="{B4A4C347-E11C-40D2-AADA-10ABBF89465F}" destId="{8D4438CE-40E7-4505-9367-CF01EAD0B826}" srcOrd="1" destOrd="0" presId="urn:microsoft.com/office/officeart/2005/8/layout/hierarchy5"/>
    <dgm:cxn modelId="{F950296D-4C40-4F53-9983-53547FB39666}" type="presOf" srcId="{14B02877-3980-48B6-B489-BA8544B06828}" destId="{A7D90D9B-DA06-48EA-B3D9-3B56E327C229}" srcOrd="1" destOrd="0" presId="urn:microsoft.com/office/officeart/2005/8/layout/hierarchy5"/>
    <dgm:cxn modelId="{54430E59-BBD0-4237-9694-513D7C3A461B}" type="presOf" srcId="{3F06F5CF-2CC5-4B71-B7E9-CCE1AD19E2AA}" destId="{CCDEFC4E-A3E1-46D6-B99A-D9BAF996EEC8}" srcOrd="0" destOrd="0" presId="urn:microsoft.com/office/officeart/2005/8/layout/hierarchy5"/>
    <dgm:cxn modelId="{DFA4CBFD-20CE-4D87-8CC9-2499DDAF5694}" srcId="{A40F7686-B8A8-4F33-9FC1-5B9C17FA6288}" destId="{B59E4F59-4A6D-4BD0-B877-E27E781EA710}" srcOrd="0" destOrd="0" parTransId="{14B02877-3980-48B6-B489-BA8544B06828}" sibTransId="{B9AFA894-9037-4327-ACEB-7FC38CDF91D8}"/>
    <dgm:cxn modelId="{DA8F72AC-2217-467F-B199-D679260C021E}" srcId="{CA2E2A28-2598-440D-871B-0A943C39E0F8}" destId="{B1C54169-39A1-42F4-825C-B1D71FF3D6DF}" srcOrd="3" destOrd="0" parTransId="{2E8EA663-F0DF-4755-A0D5-7D8EFBFECF84}" sibTransId="{839D2C7E-A7FF-4C33-8EFB-D74D225F0482}"/>
    <dgm:cxn modelId="{C56308F3-9F93-4D51-AEF6-B39D41DAAD41}" type="presOf" srcId="{0609E32B-CCD6-4EA9-ADBB-319BA4F5DCED}" destId="{99F65C8E-09C0-4018-BA32-9EECD0D46C32}" srcOrd="0" destOrd="0" presId="urn:microsoft.com/office/officeart/2005/8/layout/hierarchy5"/>
    <dgm:cxn modelId="{452D7C4D-F3B4-4EDF-99BA-87CDFF45D26F}" type="presOf" srcId="{75CA8F5B-649B-418D-BA4E-37DE30EC518D}" destId="{13590511-63BC-49AA-B80D-F789B246A3C7}" srcOrd="0" destOrd="0" presId="urn:microsoft.com/office/officeart/2005/8/layout/hierarchy5"/>
    <dgm:cxn modelId="{38225911-E67A-41BA-84AA-9B7EB9D48D19}" type="presOf" srcId="{3D2EF1C1-B134-41A6-9897-66BAD70A0D09}" destId="{BD233A74-01D5-4145-8307-3CEBFB263617}" srcOrd="1" destOrd="0" presId="urn:microsoft.com/office/officeart/2005/8/layout/hierarchy5"/>
    <dgm:cxn modelId="{544CFE9D-223A-49AA-A6D2-6AC8380898D5}" type="presOf" srcId="{A40F7686-B8A8-4F33-9FC1-5B9C17FA6288}" destId="{ACFFAE49-E10B-42E9-B157-AA0AAF914AA0}" srcOrd="0" destOrd="0" presId="urn:microsoft.com/office/officeart/2005/8/layout/hierarchy5"/>
    <dgm:cxn modelId="{3C804B8E-0642-43E9-8CF5-E70A497C963E}" type="presOf" srcId="{92F21B00-C84A-4FB3-B53C-847CBEB539D9}" destId="{C6588168-CFB6-4470-8E4A-4E37459BB1FC}" srcOrd="0" destOrd="0" presId="urn:microsoft.com/office/officeart/2005/8/layout/hierarchy5"/>
    <dgm:cxn modelId="{781BD754-3534-4244-BA29-E5F19931C587}" srcId="{73FCB030-4504-457D-98B9-931908E86572}" destId="{CA2E2A28-2598-440D-871B-0A943C39E0F8}" srcOrd="0" destOrd="0" parTransId="{B6CEF506-1700-4108-A914-9311FF0A57E5}" sibTransId="{3FBFF052-3713-4EC4-9139-72CF053A5857}"/>
    <dgm:cxn modelId="{9D1AE617-CF1B-4842-93EF-74E3EA53E398}" type="presOf" srcId="{2E8EA663-F0DF-4755-A0D5-7D8EFBFECF84}" destId="{ADADE461-7FAD-4148-B4A7-84A4B967F65A}" srcOrd="0" destOrd="0" presId="urn:microsoft.com/office/officeart/2005/8/layout/hierarchy5"/>
    <dgm:cxn modelId="{6A0990ED-20B3-4C32-96B4-E876B221BF99}" type="presOf" srcId="{2E8EA663-F0DF-4755-A0D5-7D8EFBFECF84}" destId="{1A95C572-D178-430A-A398-83B28144AEFB}" srcOrd="1" destOrd="0" presId="urn:microsoft.com/office/officeart/2005/8/layout/hierarchy5"/>
    <dgm:cxn modelId="{ACA926CE-DEA7-4CEA-A5B8-E03206A0ACE2}" type="presOf" srcId="{73FCB030-4504-457D-98B9-931908E86572}" destId="{698A8ACD-2500-4A1C-8A0D-BCDC84DE208A}" srcOrd="0" destOrd="0" presId="urn:microsoft.com/office/officeart/2005/8/layout/hierarchy5"/>
    <dgm:cxn modelId="{4D6969D0-C2E1-4040-8177-7775329E30B5}" type="presOf" srcId="{076DE958-0404-48A1-A048-5DF0384FDE88}" destId="{5D2FB6D5-5AEB-43BC-8D8C-CFDD999F7880}" srcOrd="1" destOrd="0" presId="urn:microsoft.com/office/officeart/2005/8/layout/hierarchy5"/>
    <dgm:cxn modelId="{179F7D72-6B22-4CFD-87FB-40B4E736DDE2}" type="presOf" srcId="{14B02877-3980-48B6-B489-BA8544B06828}" destId="{DD20B397-2111-4059-A9A6-CEEE98AF7E03}" srcOrd="0" destOrd="0" presId="urn:microsoft.com/office/officeart/2005/8/layout/hierarchy5"/>
    <dgm:cxn modelId="{A1ACBA08-1B91-4014-A87E-2B7602E2B01D}" type="presOf" srcId="{92F21B00-C84A-4FB3-B53C-847CBEB539D9}" destId="{75BA221D-7C72-4087-A262-67CF9204729A}" srcOrd="1" destOrd="0" presId="urn:microsoft.com/office/officeart/2005/8/layout/hierarchy5"/>
    <dgm:cxn modelId="{AD8BAA76-8424-4850-AC7D-AB5BFF6A3322}" type="presParOf" srcId="{698A8ACD-2500-4A1C-8A0D-BCDC84DE208A}" destId="{CD485969-6004-46A8-B28C-7014F593986A}" srcOrd="0" destOrd="0" presId="urn:microsoft.com/office/officeart/2005/8/layout/hierarchy5"/>
    <dgm:cxn modelId="{2FC24E5F-DDF8-4212-A0DE-49A647F69973}" type="presParOf" srcId="{CD485969-6004-46A8-B28C-7014F593986A}" destId="{DEEF9F40-7916-409C-BD40-E70799DE4C26}" srcOrd="0" destOrd="0" presId="urn:microsoft.com/office/officeart/2005/8/layout/hierarchy5"/>
    <dgm:cxn modelId="{7B000B4A-7F0B-40D4-A385-2515ED53B411}" type="presParOf" srcId="{DEEF9F40-7916-409C-BD40-E70799DE4C26}" destId="{62FB1496-984F-4CE2-9880-845E640E6DA9}" srcOrd="0" destOrd="0" presId="urn:microsoft.com/office/officeart/2005/8/layout/hierarchy5"/>
    <dgm:cxn modelId="{E7EB5D99-55B1-42F1-809D-FC53DD554264}" type="presParOf" srcId="{62FB1496-984F-4CE2-9880-845E640E6DA9}" destId="{46C18D10-B9DD-4B39-B8E4-A9CEA7322983}" srcOrd="0" destOrd="0" presId="urn:microsoft.com/office/officeart/2005/8/layout/hierarchy5"/>
    <dgm:cxn modelId="{5AED7B3C-D525-49AC-A054-B248F99DC68B}" type="presParOf" srcId="{62FB1496-984F-4CE2-9880-845E640E6DA9}" destId="{CCE66FAD-9D10-4E24-B0C2-186D3BEE1D05}" srcOrd="1" destOrd="0" presId="urn:microsoft.com/office/officeart/2005/8/layout/hierarchy5"/>
    <dgm:cxn modelId="{1D04EF5B-2FE7-4838-8002-15892E8AA9CD}" type="presParOf" srcId="{CCE66FAD-9D10-4E24-B0C2-186D3BEE1D05}" destId="{13590511-63BC-49AA-B80D-F789B246A3C7}" srcOrd="0" destOrd="0" presId="urn:microsoft.com/office/officeart/2005/8/layout/hierarchy5"/>
    <dgm:cxn modelId="{27A016A9-A95B-49BF-BC12-C32BE05A0B40}" type="presParOf" srcId="{13590511-63BC-49AA-B80D-F789B246A3C7}" destId="{016A8804-83FB-4B92-83B8-5C0BE8FC414B}" srcOrd="0" destOrd="0" presId="urn:microsoft.com/office/officeart/2005/8/layout/hierarchy5"/>
    <dgm:cxn modelId="{AB01F7FF-C08F-4B49-8627-D79525CBBE6E}" type="presParOf" srcId="{CCE66FAD-9D10-4E24-B0C2-186D3BEE1D05}" destId="{08B2C828-4B50-40A6-9B3C-B782AAD4AFA7}" srcOrd="1" destOrd="0" presId="urn:microsoft.com/office/officeart/2005/8/layout/hierarchy5"/>
    <dgm:cxn modelId="{A785DF03-8580-412E-8D9E-A9057644F826}" type="presParOf" srcId="{08B2C828-4B50-40A6-9B3C-B782AAD4AFA7}" destId="{99F65C8E-09C0-4018-BA32-9EECD0D46C32}" srcOrd="0" destOrd="0" presId="urn:microsoft.com/office/officeart/2005/8/layout/hierarchy5"/>
    <dgm:cxn modelId="{86092CB4-5727-473C-B849-8B6D467B1F18}" type="presParOf" srcId="{08B2C828-4B50-40A6-9B3C-B782AAD4AFA7}" destId="{E0890A57-369D-4967-908D-45E52A81990E}" srcOrd="1" destOrd="0" presId="urn:microsoft.com/office/officeart/2005/8/layout/hierarchy5"/>
    <dgm:cxn modelId="{2DD63C42-96BC-4625-B393-764F0AA51B8E}" type="presParOf" srcId="{CCE66FAD-9D10-4E24-B0C2-186D3BEE1D05}" destId="{075B40CE-BF1F-4BAB-880E-9F47A5B951D6}" srcOrd="2" destOrd="0" presId="urn:microsoft.com/office/officeart/2005/8/layout/hierarchy5"/>
    <dgm:cxn modelId="{15E4740B-90FE-48C3-9276-12992DA23F11}" type="presParOf" srcId="{075B40CE-BF1F-4BAB-880E-9F47A5B951D6}" destId="{5D2FB6D5-5AEB-43BC-8D8C-CFDD999F7880}" srcOrd="0" destOrd="0" presId="urn:microsoft.com/office/officeart/2005/8/layout/hierarchy5"/>
    <dgm:cxn modelId="{6322B997-A31B-43CA-AE6F-2B35009CBB76}" type="presParOf" srcId="{CCE66FAD-9D10-4E24-B0C2-186D3BEE1D05}" destId="{6D386124-4936-45F3-8648-3DDADEAEFDC1}" srcOrd="3" destOrd="0" presId="urn:microsoft.com/office/officeart/2005/8/layout/hierarchy5"/>
    <dgm:cxn modelId="{90CE42D9-371B-4704-8F0E-7D5EA54D218A}" type="presParOf" srcId="{6D386124-4936-45F3-8648-3DDADEAEFDC1}" destId="{CCDEFC4E-A3E1-46D6-B99A-D9BAF996EEC8}" srcOrd="0" destOrd="0" presId="urn:microsoft.com/office/officeart/2005/8/layout/hierarchy5"/>
    <dgm:cxn modelId="{A6946728-0A15-4A9B-85A7-0031FA8617FE}" type="presParOf" srcId="{6D386124-4936-45F3-8648-3DDADEAEFDC1}" destId="{CAB592DF-5AB4-40F7-8221-00D97B46B777}" srcOrd="1" destOrd="0" presId="urn:microsoft.com/office/officeart/2005/8/layout/hierarchy5"/>
    <dgm:cxn modelId="{729AFDA9-EA77-436E-A4AD-38DA523B29D6}" type="presParOf" srcId="{CCE66FAD-9D10-4E24-B0C2-186D3BEE1D05}" destId="{794B4C64-C688-468F-927E-B7FF96A12883}" srcOrd="4" destOrd="0" presId="urn:microsoft.com/office/officeart/2005/8/layout/hierarchy5"/>
    <dgm:cxn modelId="{39FA9C4D-973E-4548-BE35-04D8D999E591}" type="presParOf" srcId="{794B4C64-C688-468F-927E-B7FF96A12883}" destId="{BD233A74-01D5-4145-8307-3CEBFB263617}" srcOrd="0" destOrd="0" presId="urn:microsoft.com/office/officeart/2005/8/layout/hierarchy5"/>
    <dgm:cxn modelId="{00C4876E-57E6-4978-B7A0-AE7BF3487BE3}" type="presParOf" srcId="{CCE66FAD-9D10-4E24-B0C2-186D3BEE1D05}" destId="{2EC0CA40-ACFD-47AF-922D-EB36FBF8D245}" srcOrd="5" destOrd="0" presId="urn:microsoft.com/office/officeart/2005/8/layout/hierarchy5"/>
    <dgm:cxn modelId="{4B0A0415-1BB6-4BD4-98D9-2B786DB63D98}" type="presParOf" srcId="{2EC0CA40-ACFD-47AF-922D-EB36FBF8D245}" destId="{13DD5441-DE82-47E7-9704-14168BE3892B}" srcOrd="0" destOrd="0" presId="urn:microsoft.com/office/officeart/2005/8/layout/hierarchy5"/>
    <dgm:cxn modelId="{90C11A6A-BF1C-4283-9090-C3C559BC2B52}" type="presParOf" srcId="{2EC0CA40-ACFD-47AF-922D-EB36FBF8D245}" destId="{033EFD87-F25A-43C9-85FE-23D12E3B1BFB}" srcOrd="1" destOrd="0" presId="urn:microsoft.com/office/officeart/2005/8/layout/hierarchy5"/>
    <dgm:cxn modelId="{2425A44D-A88C-4262-BDA1-336EA25BCD39}" type="presParOf" srcId="{CCE66FAD-9D10-4E24-B0C2-186D3BEE1D05}" destId="{ADADE461-7FAD-4148-B4A7-84A4B967F65A}" srcOrd="6" destOrd="0" presId="urn:microsoft.com/office/officeart/2005/8/layout/hierarchy5"/>
    <dgm:cxn modelId="{467154F5-14A5-4C7A-8166-F0BED6176680}" type="presParOf" srcId="{ADADE461-7FAD-4148-B4A7-84A4B967F65A}" destId="{1A95C572-D178-430A-A398-83B28144AEFB}" srcOrd="0" destOrd="0" presId="urn:microsoft.com/office/officeart/2005/8/layout/hierarchy5"/>
    <dgm:cxn modelId="{BEF22D98-B80F-48AE-9962-A8A48D74EC03}" type="presParOf" srcId="{CCE66FAD-9D10-4E24-B0C2-186D3BEE1D05}" destId="{4079F5A5-EABF-4FCE-BA8F-859611E6D804}" srcOrd="7" destOrd="0" presId="urn:microsoft.com/office/officeart/2005/8/layout/hierarchy5"/>
    <dgm:cxn modelId="{19BABAAF-9F97-414D-BF38-E0E5989C43F2}" type="presParOf" srcId="{4079F5A5-EABF-4FCE-BA8F-859611E6D804}" destId="{79D0FC24-B1CC-4141-A296-EEE38D9510E4}" srcOrd="0" destOrd="0" presId="urn:microsoft.com/office/officeart/2005/8/layout/hierarchy5"/>
    <dgm:cxn modelId="{8C39C161-6988-4CED-8836-F00BBD794ECB}" type="presParOf" srcId="{4079F5A5-EABF-4FCE-BA8F-859611E6D804}" destId="{7ADD2292-5764-433F-81AE-5D2EA4EF256A}" srcOrd="1" destOrd="0" presId="urn:microsoft.com/office/officeart/2005/8/layout/hierarchy5"/>
    <dgm:cxn modelId="{0041B57A-F05D-4DDA-9252-BED7530E65E8}" type="presParOf" srcId="{CCE66FAD-9D10-4E24-B0C2-186D3BEE1D05}" destId="{C6588168-CFB6-4470-8E4A-4E37459BB1FC}" srcOrd="8" destOrd="0" presId="urn:microsoft.com/office/officeart/2005/8/layout/hierarchy5"/>
    <dgm:cxn modelId="{80483CEF-DE32-4DDB-888B-D0698FC5F2AE}" type="presParOf" srcId="{C6588168-CFB6-4470-8E4A-4E37459BB1FC}" destId="{75BA221D-7C72-4087-A262-67CF9204729A}" srcOrd="0" destOrd="0" presId="urn:microsoft.com/office/officeart/2005/8/layout/hierarchy5"/>
    <dgm:cxn modelId="{BFE57D0E-C4BA-44DD-B8DE-2F8AC4EC8C63}" type="presParOf" srcId="{CCE66FAD-9D10-4E24-B0C2-186D3BEE1D05}" destId="{69C9F84B-9A4E-4F9A-AC84-EEBA871E8D6E}" srcOrd="9" destOrd="0" presId="urn:microsoft.com/office/officeart/2005/8/layout/hierarchy5"/>
    <dgm:cxn modelId="{16D08E0D-BC44-4EC9-A579-0C28FACC569D}" type="presParOf" srcId="{69C9F84B-9A4E-4F9A-AC84-EEBA871E8D6E}" destId="{86D2E490-1CB6-44C2-B8C7-B11DC1300FA4}" srcOrd="0" destOrd="0" presId="urn:microsoft.com/office/officeart/2005/8/layout/hierarchy5"/>
    <dgm:cxn modelId="{AA0093D1-9F8F-4E6A-8F0A-1A2093E7C04A}" type="presParOf" srcId="{69C9F84B-9A4E-4F9A-AC84-EEBA871E8D6E}" destId="{B68B6F48-E1CC-4D77-872F-83D06933C85B}" srcOrd="1" destOrd="0" presId="urn:microsoft.com/office/officeart/2005/8/layout/hierarchy5"/>
    <dgm:cxn modelId="{0C33E52A-3B2E-4472-9E7D-A8C99A6F9D23}" type="presParOf" srcId="{CCE66FAD-9D10-4E24-B0C2-186D3BEE1D05}" destId="{6D915A75-DEC6-4BEE-8796-0E8AD195C602}" srcOrd="10" destOrd="0" presId="urn:microsoft.com/office/officeart/2005/8/layout/hierarchy5"/>
    <dgm:cxn modelId="{9C555CEA-AF4E-41F5-8114-7439D7B4D19C}" type="presParOf" srcId="{6D915A75-DEC6-4BEE-8796-0E8AD195C602}" destId="{8D4438CE-40E7-4505-9367-CF01EAD0B826}" srcOrd="0" destOrd="0" presId="urn:microsoft.com/office/officeart/2005/8/layout/hierarchy5"/>
    <dgm:cxn modelId="{FE95E81B-8589-498B-B913-722BFBA151D9}" type="presParOf" srcId="{CCE66FAD-9D10-4E24-B0C2-186D3BEE1D05}" destId="{377BF239-E9C3-4061-820E-0C1A807F02A3}" srcOrd="11" destOrd="0" presId="urn:microsoft.com/office/officeart/2005/8/layout/hierarchy5"/>
    <dgm:cxn modelId="{5E05AABA-3488-4F97-BE42-573E3E0DE9A6}" type="presParOf" srcId="{377BF239-E9C3-4061-820E-0C1A807F02A3}" destId="{ACFFAE49-E10B-42E9-B157-AA0AAF914AA0}" srcOrd="0" destOrd="0" presId="urn:microsoft.com/office/officeart/2005/8/layout/hierarchy5"/>
    <dgm:cxn modelId="{B7EF5C8E-E00B-4F85-9938-F8A8ABB83283}" type="presParOf" srcId="{377BF239-E9C3-4061-820E-0C1A807F02A3}" destId="{A6653C8E-EB35-4DB5-AD20-9B222E6513D1}" srcOrd="1" destOrd="0" presId="urn:microsoft.com/office/officeart/2005/8/layout/hierarchy5"/>
    <dgm:cxn modelId="{8CF64A20-509D-4336-9877-E8CDADE967D7}" type="presParOf" srcId="{A6653C8E-EB35-4DB5-AD20-9B222E6513D1}" destId="{DD20B397-2111-4059-A9A6-CEEE98AF7E03}" srcOrd="0" destOrd="0" presId="urn:microsoft.com/office/officeart/2005/8/layout/hierarchy5"/>
    <dgm:cxn modelId="{D43D9642-F10B-4F48-AF97-4EE8FE2980B6}" type="presParOf" srcId="{DD20B397-2111-4059-A9A6-CEEE98AF7E03}" destId="{A7D90D9B-DA06-48EA-B3D9-3B56E327C229}" srcOrd="0" destOrd="0" presId="urn:microsoft.com/office/officeart/2005/8/layout/hierarchy5"/>
    <dgm:cxn modelId="{4264950C-1E68-48D0-A476-53D4F0284865}" type="presParOf" srcId="{A6653C8E-EB35-4DB5-AD20-9B222E6513D1}" destId="{84243FF3-7BEE-44E2-AA34-82EAA398A7F7}" srcOrd="1" destOrd="0" presId="urn:microsoft.com/office/officeart/2005/8/layout/hierarchy5"/>
    <dgm:cxn modelId="{296611FE-52EB-4919-B65A-E0B81E2DDFB6}" type="presParOf" srcId="{84243FF3-7BEE-44E2-AA34-82EAA398A7F7}" destId="{BC9A54C6-6318-464E-A6F4-AA2498011A5B}" srcOrd="0" destOrd="0" presId="urn:microsoft.com/office/officeart/2005/8/layout/hierarchy5"/>
    <dgm:cxn modelId="{020AB135-9965-488B-84A3-927547B1BA40}" type="presParOf" srcId="{84243FF3-7BEE-44E2-AA34-82EAA398A7F7}" destId="{61EB483F-B99A-4EC2-B4C4-2FB6784DC810}" srcOrd="1" destOrd="0" presId="urn:microsoft.com/office/officeart/2005/8/layout/hierarchy5"/>
    <dgm:cxn modelId="{3D2077C9-DCE5-4405-B02E-355935AF989F}" type="presParOf" srcId="{698A8ACD-2500-4A1C-8A0D-BCDC84DE208A}" destId="{FB477EA6-5B60-49E5-A9EB-4252FE2F712B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C18D10-B9DD-4B39-B8E4-A9CEA7322983}">
      <dsp:nvSpPr>
        <dsp:cNvPr id="0" name=""/>
        <dsp:cNvSpPr/>
      </dsp:nvSpPr>
      <dsp:spPr>
        <a:xfrm>
          <a:off x="1218" y="1714014"/>
          <a:ext cx="1117458" cy="558729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translucentPowder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i="1" kern="1200" dirty="0"/>
            <a:t>Comparable </a:t>
          </a:r>
          <a:endParaRPr lang="ru-RU" sz="1600" i="1" kern="1200" dirty="0"/>
        </a:p>
      </dsp:txBody>
      <dsp:txXfrm>
        <a:off x="17583" y="1730379"/>
        <a:ext cx="1084728" cy="525999"/>
      </dsp:txXfrm>
    </dsp:sp>
    <dsp:sp modelId="{13590511-63BC-49AA-B80D-F789B246A3C7}">
      <dsp:nvSpPr>
        <dsp:cNvPr id="0" name=""/>
        <dsp:cNvSpPr/>
      </dsp:nvSpPr>
      <dsp:spPr>
        <a:xfrm rot="17132988">
          <a:off x="508480" y="1179625"/>
          <a:ext cx="1667376" cy="21159"/>
        </a:xfrm>
        <a:custGeom>
          <a:avLst/>
          <a:gdLst/>
          <a:ahLst/>
          <a:cxnLst/>
          <a:rect l="0" t="0" r="0" b="0"/>
          <a:pathLst>
            <a:path>
              <a:moveTo>
                <a:pt x="0" y="10579"/>
              </a:moveTo>
              <a:lnTo>
                <a:pt x="1667376" y="1057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300484" y="1148521"/>
        <a:ext cx="83368" cy="83368"/>
      </dsp:txXfrm>
    </dsp:sp>
    <dsp:sp modelId="{99F65C8E-09C0-4018-BA32-9EECD0D46C32}">
      <dsp:nvSpPr>
        <dsp:cNvPr id="0" name=""/>
        <dsp:cNvSpPr/>
      </dsp:nvSpPr>
      <dsp:spPr>
        <a:xfrm>
          <a:off x="1565661" y="107667"/>
          <a:ext cx="1117458" cy="5587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i="1" u="sng" kern="1200" dirty="0"/>
            <a:t>Float</a:t>
          </a:r>
          <a:endParaRPr lang="ru-RU" sz="1600" i="1" u="sng" kern="1200" dirty="0"/>
        </a:p>
      </dsp:txBody>
      <dsp:txXfrm>
        <a:off x="1582026" y="124032"/>
        <a:ext cx="1084728" cy="525999"/>
      </dsp:txXfrm>
    </dsp:sp>
    <dsp:sp modelId="{075B40CE-BF1F-4BAB-880E-9F47A5B951D6}">
      <dsp:nvSpPr>
        <dsp:cNvPr id="0" name=""/>
        <dsp:cNvSpPr/>
      </dsp:nvSpPr>
      <dsp:spPr>
        <a:xfrm rot="17692822">
          <a:off x="810962" y="1500895"/>
          <a:ext cx="1062412" cy="21159"/>
        </a:xfrm>
        <a:custGeom>
          <a:avLst/>
          <a:gdLst/>
          <a:ahLst/>
          <a:cxnLst/>
          <a:rect l="0" t="0" r="0" b="0"/>
          <a:pathLst>
            <a:path>
              <a:moveTo>
                <a:pt x="0" y="10579"/>
              </a:moveTo>
              <a:lnTo>
                <a:pt x="1062412" y="1057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315608" y="1484914"/>
        <a:ext cx="53120" cy="53120"/>
      </dsp:txXfrm>
    </dsp:sp>
    <dsp:sp modelId="{CCDEFC4E-A3E1-46D6-B99A-D9BAF996EEC8}">
      <dsp:nvSpPr>
        <dsp:cNvPr id="0" name=""/>
        <dsp:cNvSpPr/>
      </dsp:nvSpPr>
      <dsp:spPr>
        <a:xfrm>
          <a:off x="1565661" y="750206"/>
          <a:ext cx="1117458" cy="5587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i="1" u="sng" kern="1200" dirty="0"/>
            <a:t>Integer</a:t>
          </a:r>
          <a:endParaRPr lang="ru-RU" sz="1600" i="1" u="sng" kern="1200" dirty="0"/>
        </a:p>
      </dsp:txBody>
      <dsp:txXfrm>
        <a:off x="1582026" y="766571"/>
        <a:ext cx="1084728" cy="525999"/>
      </dsp:txXfrm>
    </dsp:sp>
    <dsp:sp modelId="{794B4C64-C688-468F-927E-B7FF96A12883}">
      <dsp:nvSpPr>
        <dsp:cNvPr id="0" name=""/>
        <dsp:cNvSpPr/>
      </dsp:nvSpPr>
      <dsp:spPr>
        <a:xfrm rot="19457599">
          <a:off x="1066938" y="1822164"/>
          <a:ext cx="550461" cy="21159"/>
        </a:xfrm>
        <a:custGeom>
          <a:avLst/>
          <a:gdLst/>
          <a:ahLst/>
          <a:cxnLst/>
          <a:rect l="0" t="0" r="0" b="0"/>
          <a:pathLst>
            <a:path>
              <a:moveTo>
                <a:pt x="0" y="10579"/>
              </a:moveTo>
              <a:lnTo>
                <a:pt x="550461" y="1057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328407" y="1818982"/>
        <a:ext cx="27523" cy="27523"/>
      </dsp:txXfrm>
    </dsp:sp>
    <dsp:sp modelId="{13DD5441-DE82-47E7-9704-14168BE3892B}">
      <dsp:nvSpPr>
        <dsp:cNvPr id="0" name=""/>
        <dsp:cNvSpPr/>
      </dsp:nvSpPr>
      <dsp:spPr>
        <a:xfrm>
          <a:off x="1565661" y="1392744"/>
          <a:ext cx="1117458" cy="5587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i="1" u="sng" kern="1200" dirty="0"/>
            <a:t>Byte</a:t>
          </a:r>
          <a:endParaRPr lang="ru-RU" sz="1600" i="1" u="sng" kern="1200" dirty="0"/>
        </a:p>
      </dsp:txBody>
      <dsp:txXfrm>
        <a:off x="1582026" y="1409109"/>
        <a:ext cx="1084728" cy="525999"/>
      </dsp:txXfrm>
    </dsp:sp>
    <dsp:sp modelId="{ADADE461-7FAD-4148-B4A7-84A4B967F65A}">
      <dsp:nvSpPr>
        <dsp:cNvPr id="0" name=""/>
        <dsp:cNvSpPr/>
      </dsp:nvSpPr>
      <dsp:spPr>
        <a:xfrm rot="2228417">
          <a:off x="1061809" y="2152072"/>
          <a:ext cx="560720" cy="21159"/>
        </a:xfrm>
        <a:custGeom>
          <a:avLst/>
          <a:gdLst/>
          <a:ahLst/>
          <a:cxnLst/>
          <a:rect l="0" t="0" r="0" b="0"/>
          <a:pathLst>
            <a:path>
              <a:moveTo>
                <a:pt x="0" y="10579"/>
              </a:moveTo>
              <a:lnTo>
                <a:pt x="560720" y="1057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328151" y="2148633"/>
        <a:ext cx="28036" cy="28036"/>
      </dsp:txXfrm>
    </dsp:sp>
    <dsp:sp modelId="{79D0FC24-B1CC-4141-A296-EEE38D9510E4}">
      <dsp:nvSpPr>
        <dsp:cNvPr id="0" name=""/>
        <dsp:cNvSpPr/>
      </dsp:nvSpPr>
      <dsp:spPr>
        <a:xfrm>
          <a:off x="1565661" y="2052559"/>
          <a:ext cx="1117458" cy="5587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i="1" u="sng" kern="1200" dirty="0"/>
            <a:t>Double</a:t>
          </a:r>
          <a:endParaRPr lang="ru-RU" sz="1600" i="1" u="sng" kern="1200" dirty="0"/>
        </a:p>
      </dsp:txBody>
      <dsp:txXfrm>
        <a:off x="1582026" y="2068924"/>
        <a:ext cx="1084728" cy="525999"/>
      </dsp:txXfrm>
    </dsp:sp>
    <dsp:sp modelId="{C6588168-CFB6-4470-8E4A-4E37459BB1FC}">
      <dsp:nvSpPr>
        <dsp:cNvPr id="0" name=""/>
        <dsp:cNvSpPr/>
      </dsp:nvSpPr>
      <dsp:spPr>
        <a:xfrm rot="3907178">
          <a:off x="810962" y="2464703"/>
          <a:ext cx="1062412" cy="21159"/>
        </a:xfrm>
        <a:custGeom>
          <a:avLst/>
          <a:gdLst/>
          <a:ahLst/>
          <a:cxnLst/>
          <a:rect l="0" t="0" r="0" b="0"/>
          <a:pathLst>
            <a:path>
              <a:moveTo>
                <a:pt x="0" y="10579"/>
              </a:moveTo>
              <a:lnTo>
                <a:pt x="1062412" y="1057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315608" y="2448723"/>
        <a:ext cx="53120" cy="53120"/>
      </dsp:txXfrm>
    </dsp:sp>
    <dsp:sp modelId="{86D2E490-1CB6-44C2-B8C7-B11DC1300FA4}">
      <dsp:nvSpPr>
        <dsp:cNvPr id="0" name=""/>
        <dsp:cNvSpPr/>
      </dsp:nvSpPr>
      <dsp:spPr>
        <a:xfrm>
          <a:off x="1565661" y="2677822"/>
          <a:ext cx="1117458" cy="5587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i="1" u="sng" kern="1200" dirty="0"/>
            <a:t>Long</a:t>
          </a:r>
          <a:endParaRPr lang="ru-RU" sz="1600" i="1" u="sng" kern="1200" dirty="0"/>
        </a:p>
      </dsp:txBody>
      <dsp:txXfrm>
        <a:off x="1582026" y="2694187"/>
        <a:ext cx="1084728" cy="525999"/>
      </dsp:txXfrm>
    </dsp:sp>
    <dsp:sp modelId="{6D915A75-DEC6-4BEE-8796-0E8AD195C602}">
      <dsp:nvSpPr>
        <dsp:cNvPr id="0" name=""/>
        <dsp:cNvSpPr/>
      </dsp:nvSpPr>
      <dsp:spPr>
        <a:xfrm rot="4467012">
          <a:off x="508480" y="2785972"/>
          <a:ext cx="1667376" cy="21159"/>
        </a:xfrm>
        <a:custGeom>
          <a:avLst/>
          <a:gdLst/>
          <a:ahLst/>
          <a:cxnLst/>
          <a:rect l="0" t="0" r="0" b="0"/>
          <a:pathLst>
            <a:path>
              <a:moveTo>
                <a:pt x="0" y="10579"/>
              </a:moveTo>
              <a:lnTo>
                <a:pt x="1667376" y="1057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300484" y="2754868"/>
        <a:ext cx="83368" cy="83368"/>
      </dsp:txXfrm>
    </dsp:sp>
    <dsp:sp modelId="{ACFFAE49-E10B-42E9-B157-AA0AAF914AA0}">
      <dsp:nvSpPr>
        <dsp:cNvPr id="0" name=""/>
        <dsp:cNvSpPr/>
      </dsp:nvSpPr>
      <dsp:spPr>
        <a:xfrm>
          <a:off x="1565661" y="3320361"/>
          <a:ext cx="1117458" cy="5587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i="1" u="sng" kern="1200" dirty="0"/>
            <a:t>Short</a:t>
          </a:r>
          <a:endParaRPr lang="ru-RU" sz="1600" i="1" u="sng" kern="1200" dirty="0"/>
        </a:p>
      </dsp:txBody>
      <dsp:txXfrm>
        <a:off x="1582026" y="3336726"/>
        <a:ext cx="1084728" cy="525999"/>
      </dsp:txXfrm>
    </dsp:sp>
    <dsp:sp modelId="{DD20B397-2111-4059-A9A6-CEEE98AF7E03}">
      <dsp:nvSpPr>
        <dsp:cNvPr id="0" name=""/>
        <dsp:cNvSpPr/>
      </dsp:nvSpPr>
      <dsp:spPr>
        <a:xfrm rot="17122771">
          <a:off x="2062231" y="2774415"/>
          <a:ext cx="1689979" cy="21159"/>
        </a:xfrm>
        <a:custGeom>
          <a:avLst/>
          <a:gdLst/>
          <a:ahLst/>
          <a:cxnLst/>
          <a:rect l="0" t="0" r="0" b="0"/>
          <a:pathLst>
            <a:path>
              <a:moveTo>
                <a:pt x="0" y="10579"/>
              </a:moveTo>
              <a:lnTo>
                <a:pt x="1689979" y="1057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>
        <a:off x="2864971" y="2742745"/>
        <a:ext cx="84498" cy="84498"/>
      </dsp:txXfrm>
    </dsp:sp>
    <dsp:sp modelId="{BC9A54C6-6318-464E-A6F4-AA2498011A5B}">
      <dsp:nvSpPr>
        <dsp:cNvPr id="0" name=""/>
        <dsp:cNvSpPr/>
      </dsp:nvSpPr>
      <dsp:spPr>
        <a:xfrm>
          <a:off x="3131322" y="924686"/>
          <a:ext cx="1655023" cy="2091156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contourW="12700" prstMaterial="metal">
          <a:bevelT w="101600" h="80600" prst="relaxedInset"/>
          <a:bevelB w="80600" h="80600" prst="relaxedInset"/>
          <a:extrusionClr>
            <a:schemeClr val="tx1">
              <a:lumMod val="65000"/>
            </a:schemeClr>
          </a:extrusionClr>
          <a:contourClr>
            <a:schemeClr val="tx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i="1" kern="1200" dirty="0"/>
            <a:t>Number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/>
            <a:t>Number()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/>
            <a:t>intValue</a:t>
          </a:r>
          <a:r>
            <a:rPr lang="en-US" sz="1200" kern="1200" dirty="0"/>
            <a:t>()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/>
            <a:t>longValue</a:t>
          </a:r>
          <a:r>
            <a:rPr lang="en-US" sz="1200" kern="1200" dirty="0"/>
            <a:t>()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/>
            <a:t>floatValue</a:t>
          </a:r>
          <a:r>
            <a:rPr lang="en-US" sz="1200" kern="1200" dirty="0"/>
            <a:t>()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/>
            <a:t>doubleValue</a:t>
          </a:r>
          <a:r>
            <a:rPr lang="en-US" sz="1200" kern="1200" dirty="0"/>
            <a:t>()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/>
            <a:t>byteValue</a:t>
          </a:r>
          <a:r>
            <a:rPr lang="en-US" sz="1200" kern="1200" dirty="0"/>
            <a:t>()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/>
            <a:t>shortValue</a:t>
          </a:r>
          <a:r>
            <a:rPr lang="en-US" sz="1200" kern="1200" dirty="0"/>
            <a:t>()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/>
        </a:p>
      </dsp:txBody>
      <dsp:txXfrm>
        <a:off x="3179796" y="973160"/>
        <a:ext cx="1558075" cy="19942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F1ABD1-0DEA-486D-A02C-CE0FB6B3BAA0}" type="datetimeFigureOut">
              <a:rPr lang="en-US" smtClean="0"/>
              <a:pPr/>
              <a:t>9/19/2025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63051B-C6B5-44E2-8544-AD0AA6F1BBA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ltGray">
          <a:xfrm>
            <a:off x="152400" y="124206"/>
            <a:ext cx="1600200" cy="485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73680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52AF87-3238-4C07-840E-74A8A3502943}" type="datetimeFigureOut">
              <a:rPr lang="en-US" smtClean="0"/>
              <a:pPr/>
              <a:t>9/19/2025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D34B46-4A0F-491A-A398-B220DCB32F6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ltGray">
          <a:xfrm>
            <a:off x="152400" y="124206"/>
            <a:ext cx="1600200" cy="485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4493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8800" y="2895600"/>
            <a:ext cx="6858000" cy="1143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en-US" sz="2000" b="0" kern="1200" baseline="0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Presentation Subtitle</a:t>
            </a:r>
          </a:p>
          <a:p>
            <a:endParaRPr lang="en-US" dirty="0"/>
          </a:p>
        </p:txBody>
      </p:sp>
      <p:sp>
        <p:nvSpPr>
          <p:cNvPr id="22" name="Title 1"/>
          <p:cNvSpPr>
            <a:spLocks noGrp="1"/>
          </p:cNvSpPr>
          <p:nvPr>
            <p:ph type="title" hasCustomPrompt="1"/>
          </p:nvPr>
        </p:nvSpPr>
        <p:spPr>
          <a:xfrm>
            <a:off x="1828800" y="1304925"/>
            <a:ext cx="6858000" cy="1438275"/>
          </a:xfrm>
        </p:spPr>
        <p:txBody>
          <a:bodyPr anchor="t">
            <a:noAutofit/>
          </a:bodyPr>
          <a:lstStyle>
            <a:lvl1pPr algn="l">
              <a:defRPr sz="3000" b="1" cap="all"/>
            </a:lvl1pPr>
          </a:lstStyle>
          <a:p>
            <a:r>
              <a:rPr lang="en-US" dirty="0"/>
              <a:t>PRESENTATION title</a:t>
            </a:r>
            <a:br>
              <a:rPr lang="en-US" dirty="0"/>
            </a:br>
            <a:r>
              <a:rPr lang="en-US" dirty="0"/>
              <a:t>ALL CAPS</a:t>
            </a:r>
            <a:br>
              <a:rPr lang="en-US" dirty="0"/>
            </a:b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4" hasCustomPrompt="1"/>
          </p:nvPr>
        </p:nvSpPr>
        <p:spPr>
          <a:xfrm>
            <a:off x="2743200" y="4191000"/>
            <a:ext cx="5943600" cy="10668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lang="en-US" sz="1600" b="1" kern="1200" baseline="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defRPr lang="en-US" sz="1800" b="1" kern="1200" baseline="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>
              <a:defRPr lang="en-US" sz="1800" b="1" kern="1200" baseline="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en-US" sz="1800" b="1" kern="1200" baseline="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lang="en-US" sz="1800" b="1" kern="1200" baseline="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dirty="0"/>
              <a:t>Author Name</a:t>
            </a:r>
          </a:p>
          <a:p>
            <a:pPr lvl="0"/>
            <a:r>
              <a:rPr lang="en-US" dirty="0"/>
              <a:t>Author Position</a:t>
            </a:r>
          </a:p>
          <a:p>
            <a:pPr lvl="0"/>
            <a:r>
              <a:rPr lang="en-US" dirty="0"/>
              <a:t>Author Contact Email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7" hasCustomPrompt="1"/>
          </p:nvPr>
        </p:nvSpPr>
        <p:spPr>
          <a:xfrm>
            <a:off x="1828800" y="685800"/>
            <a:ext cx="1524000" cy="5334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/>
          <a:lstStyle>
            <a:lvl1pPr marL="0" indent="0">
              <a:buNone/>
              <a:defRPr sz="30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dirty="0"/>
              <a:t>CODE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1828800" y="4191000"/>
            <a:ext cx="96532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Author: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461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C 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ooter Placeholder 15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1" name="Content Placeholder 2"/>
          <p:cNvSpPr>
            <a:spLocks noGrp="1"/>
          </p:cNvSpPr>
          <p:nvPr>
            <p:ph idx="1"/>
          </p:nvPr>
        </p:nvSpPr>
        <p:spPr>
          <a:xfrm>
            <a:off x="914400" y="1219200"/>
            <a:ext cx="7315200" cy="4800600"/>
          </a:xfrm>
          <a:prstGeom prst="rect">
            <a:avLst/>
          </a:prstGeom>
        </p:spPr>
        <p:txBody>
          <a:bodyPr/>
          <a:lstStyle>
            <a:lvl1pPr marL="287338" indent="-287338">
              <a:buClr>
                <a:schemeClr val="accent1">
                  <a:lumMod val="75000"/>
                </a:schemeClr>
              </a:buClr>
              <a:buSzPct val="100000"/>
              <a:buFont typeface="+mj-lt"/>
              <a:buAutoNum type="arabicPeriod"/>
              <a:defRPr sz="1600" b="1"/>
            </a:lvl1pPr>
            <a:lvl2pPr marL="798513" indent="-341313">
              <a:buClr>
                <a:schemeClr val="accent1">
                  <a:lumMod val="75000"/>
                </a:schemeClr>
              </a:buClr>
              <a:buSzPct val="120000"/>
              <a:buFont typeface="Wingdings" pitchFamily="2" charset="2"/>
              <a:buChar char="§"/>
              <a:tabLst>
                <a:tab pos="798513" algn="l"/>
              </a:tabLst>
              <a:defRPr sz="1600"/>
            </a:lvl2pPr>
            <a:lvl3pPr marL="1223963" indent="-342900">
              <a:buClr>
                <a:schemeClr val="accent1">
                  <a:lumMod val="75000"/>
                </a:schemeClr>
              </a:buClr>
              <a:buSzPct val="100000"/>
              <a:buFont typeface="+mj-lt"/>
              <a:buAutoNum type="arabicPeriod"/>
              <a:defRPr/>
            </a:lvl3pPr>
            <a:lvl4pPr marL="1673225" indent="-342900">
              <a:buClr>
                <a:schemeClr val="accent1">
                  <a:lumMod val="75000"/>
                </a:schemeClr>
              </a:buClr>
              <a:buSzPct val="100000"/>
              <a:buFont typeface="+mj-lt"/>
              <a:buAutoNum type="arabicPeriod"/>
              <a:tabLst>
                <a:tab pos="1611313" algn="l"/>
              </a:tabLst>
              <a:defRPr/>
            </a:lvl4pPr>
            <a:lvl5pPr marL="2222500" indent="-342900">
              <a:buClr>
                <a:schemeClr val="accent1">
                  <a:lumMod val="75000"/>
                </a:schemeClr>
              </a:buClr>
              <a:buSzPct val="100000"/>
              <a:buFont typeface="+mj-lt"/>
              <a:buAutoNum type="arabicPeriod"/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209243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 hasCustomPrompt="1"/>
          </p:nvPr>
        </p:nvSpPr>
        <p:spPr>
          <a:xfrm>
            <a:off x="914400" y="1219200"/>
            <a:ext cx="7315200" cy="4800600"/>
          </a:xfrm>
          <a:prstGeom prst="rect">
            <a:avLst/>
          </a:prstGeom>
        </p:spPr>
        <p:txBody>
          <a:bodyPr/>
          <a:lstStyle>
            <a:lvl1pPr marL="285750" indent="-285750">
              <a:buClr>
                <a:schemeClr val="accent1">
                  <a:lumMod val="75000"/>
                </a:schemeClr>
              </a:buClr>
              <a:buSzPct val="140000"/>
              <a:buFont typeface="Wingdings" pitchFamily="2" charset="2"/>
              <a:buChar char="§"/>
              <a:defRPr/>
            </a:lvl1pPr>
            <a:lvl2pPr marL="742950" indent="-285750">
              <a:buClr>
                <a:schemeClr val="accent1">
                  <a:lumMod val="75000"/>
                </a:schemeClr>
              </a:buClr>
              <a:buSzPct val="140000"/>
              <a:buFont typeface="Arial" pitchFamily="34" charset="0"/>
              <a:buChar char="•"/>
              <a:defRPr/>
            </a:lvl2pPr>
            <a:lvl3pPr marL="1166813" indent="-285750">
              <a:buClr>
                <a:schemeClr val="accent1">
                  <a:lumMod val="75000"/>
                </a:schemeClr>
              </a:buClr>
              <a:buSzPct val="140000"/>
              <a:buFont typeface="Arial" pitchFamily="34" charset="0"/>
              <a:buChar char="›"/>
              <a:defRPr/>
            </a:lvl3pPr>
            <a:lvl4pPr marL="1611313" indent="-280988"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―"/>
              <a:tabLst>
                <a:tab pos="1611313" algn="l"/>
              </a:tabLst>
              <a:defRPr/>
            </a:lvl4pPr>
            <a:lvl5pPr marL="1879600" indent="0">
              <a:buClr>
                <a:schemeClr val="accent1">
                  <a:lumMod val="75000"/>
                </a:schemeClr>
              </a:buClr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949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778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8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800" y="2514600"/>
            <a:ext cx="6400800" cy="1438275"/>
          </a:xfrm>
        </p:spPr>
        <p:txBody>
          <a:bodyPr anchor="t">
            <a:noAutofit/>
          </a:bodyPr>
          <a:lstStyle>
            <a:lvl1pPr algn="l">
              <a:defRPr sz="3000" b="1" cap="all"/>
            </a:lvl1pPr>
          </a:lstStyle>
          <a:p>
            <a:r>
              <a:rPr lang="en-US" dirty="0"/>
              <a:t>SECTION title</a:t>
            </a:r>
            <a:br>
              <a:rPr lang="en-US" dirty="0"/>
            </a:br>
            <a:r>
              <a:rPr lang="en-US" dirty="0"/>
              <a:t>ALL CAPS</a:t>
            </a:r>
            <a:br>
              <a:rPr lang="en-US" dirty="0"/>
            </a:b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012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8800" y="2590800"/>
            <a:ext cx="6858000" cy="1143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en-US" sz="2000" b="0" kern="1200" baseline="0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Presentation Title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 userDrawn="1"/>
        </p:nvSpPr>
        <p:spPr>
          <a:xfrm>
            <a:off x="1828800" y="762000"/>
            <a:ext cx="6858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3200" b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СПАСИБО</a:t>
            </a:r>
            <a:r>
              <a:rPr lang="ru-RU" sz="3200" b="1" baseline="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ЗА ВНИМАНИЕ!</a:t>
            </a:r>
            <a:endParaRPr lang="en-US" sz="3200" b="1" baseline="0" dirty="0">
              <a:solidFill>
                <a:schemeClr val="tx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l"/>
            <a:endParaRPr lang="en-US" sz="3200" b="1" baseline="0" dirty="0">
              <a:solidFill>
                <a:schemeClr val="tx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l"/>
            <a:r>
              <a:rPr lang="ru-RU" sz="3200" b="1" baseline="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ВОПРОСЫ?</a:t>
            </a:r>
            <a:endParaRPr lang="en-US" sz="3200" b="1" dirty="0">
              <a:solidFill>
                <a:schemeClr val="tx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24"/>
          <p:cNvSpPr>
            <a:spLocks noGrp="1"/>
          </p:cNvSpPr>
          <p:nvPr>
            <p:ph type="body" sz="quarter" idx="14" hasCustomPrompt="1"/>
          </p:nvPr>
        </p:nvSpPr>
        <p:spPr>
          <a:xfrm>
            <a:off x="2743200" y="4114800"/>
            <a:ext cx="5943600" cy="10668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lang="en-US" sz="1600" b="1" kern="1200" baseline="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defRPr lang="en-US" sz="1800" b="1" kern="1200" baseline="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>
              <a:defRPr lang="en-US" sz="1800" b="1" kern="1200" baseline="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en-US" sz="1800" b="1" kern="1200" baseline="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lang="en-US" sz="1800" b="1" kern="1200" baseline="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dirty="0"/>
              <a:t>Author Name</a:t>
            </a:r>
          </a:p>
          <a:p>
            <a:pPr lvl="0"/>
            <a:r>
              <a:rPr lang="en-US" dirty="0"/>
              <a:t>Author Position</a:t>
            </a:r>
          </a:p>
          <a:p>
            <a:pPr lvl="0"/>
            <a:r>
              <a:rPr lang="en-US" dirty="0"/>
              <a:t>Author Contact Email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1828800" y="4114800"/>
            <a:ext cx="96532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Author:</a:t>
            </a:r>
          </a:p>
        </p:txBody>
      </p:sp>
    </p:spTree>
    <p:extLst>
      <p:ext uri="{BB962C8B-B14F-4D97-AF65-F5344CB8AC3E}">
        <p14:creationId xmlns:p14="http://schemas.microsoft.com/office/powerpoint/2010/main" val="4188955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4" name="Rectangle 6"/>
          <p:cNvSpPr>
            <a:spLocks noChangeArrowheads="1"/>
          </p:cNvSpPr>
          <p:nvPr/>
        </p:nvSpPr>
        <p:spPr bwMode="auto">
          <a:xfrm>
            <a:off x="-19050" y="6327152"/>
            <a:ext cx="3133441" cy="267492"/>
          </a:xfrm>
          <a:prstGeom prst="rect">
            <a:avLst/>
          </a:prstGeom>
          <a:solidFill>
            <a:srgbClr val="6087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5" name="Freeform 7"/>
          <p:cNvSpPr>
            <a:spLocks noEditPoints="1"/>
          </p:cNvSpPr>
          <p:nvPr/>
        </p:nvSpPr>
        <p:spPr bwMode="auto">
          <a:xfrm>
            <a:off x="914400" y="6385486"/>
            <a:ext cx="685801" cy="170266"/>
          </a:xfrm>
          <a:custGeom>
            <a:avLst/>
            <a:gdLst>
              <a:gd name="T0" fmla="*/ 2344 w 2344"/>
              <a:gd name="T1" fmla="*/ 307 h 582"/>
              <a:gd name="T2" fmla="*/ 431 w 2344"/>
              <a:gd name="T3" fmla="*/ 371 h 582"/>
              <a:gd name="T4" fmla="*/ 1391 w 2344"/>
              <a:gd name="T5" fmla="*/ 480 h 582"/>
              <a:gd name="T6" fmla="*/ 1568 w 2344"/>
              <a:gd name="T7" fmla="*/ 78 h 582"/>
              <a:gd name="T8" fmla="*/ 1595 w 2344"/>
              <a:gd name="T9" fmla="*/ 82 h 582"/>
              <a:gd name="T10" fmla="*/ 1715 w 2344"/>
              <a:gd name="T11" fmla="*/ 98 h 582"/>
              <a:gd name="T12" fmla="*/ 1734 w 2344"/>
              <a:gd name="T13" fmla="*/ 77 h 582"/>
              <a:gd name="T14" fmla="*/ 1755 w 2344"/>
              <a:gd name="T15" fmla="*/ 89 h 582"/>
              <a:gd name="T16" fmla="*/ 1876 w 2344"/>
              <a:gd name="T17" fmla="*/ 53 h 582"/>
              <a:gd name="T18" fmla="*/ 1850 w 2344"/>
              <a:gd name="T19" fmla="*/ 14 h 582"/>
              <a:gd name="T20" fmla="*/ 1802 w 2344"/>
              <a:gd name="T21" fmla="*/ 0 h 582"/>
              <a:gd name="T22" fmla="*/ 1722 w 2344"/>
              <a:gd name="T23" fmla="*/ 24 h 582"/>
              <a:gd name="T24" fmla="*/ 1663 w 2344"/>
              <a:gd name="T25" fmla="*/ 2 h 582"/>
              <a:gd name="T26" fmla="*/ 1591 w 2344"/>
              <a:gd name="T27" fmla="*/ 7 h 582"/>
              <a:gd name="T28" fmla="*/ 1227 w 2344"/>
              <a:gd name="T29" fmla="*/ 5 h 582"/>
              <a:gd name="T30" fmla="*/ 1162 w 2344"/>
              <a:gd name="T31" fmla="*/ 36 h 582"/>
              <a:gd name="T32" fmla="*/ 1134 w 2344"/>
              <a:gd name="T33" fmla="*/ 96 h 582"/>
              <a:gd name="T34" fmla="*/ 1249 w 2344"/>
              <a:gd name="T35" fmla="*/ 95 h 582"/>
              <a:gd name="T36" fmla="*/ 1276 w 2344"/>
              <a:gd name="T37" fmla="*/ 74 h 582"/>
              <a:gd name="T38" fmla="*/ 1288 w 2344"/>
              <a:gd name="T39" fmla="*/ 97 h 582"/>
              <a:gd name="T40" fmla="*/ 1243 w 2344"/>
              <a:gd name="T41" fmla="*/ 195 h 582"/>
              <a:gd name="T42" fmla="*/ 1120 w 2344"/>
              <a:gd name="T43" fmla="*/ 273 h 582"/>
              <a:gd name="T44" fmla="*/ 1090 w 2344"/>
              <a:gd name="T45" fmla="*/ 411 h 582"/>
              <a:gd name="T46" fmla="*/ 1113 w 2344"/>
              <a:gd name="T47" fmla="*/ 473 h 582"/>
              <a:gd name="T48" fmla="*/ 1208 w 2344"/>
              <a:gd name="T49" fmla="*/ 485 h 582"/>
              <a:gd name="T50" fmla="*/ 1252 w 2344"/>
              <a:gd name="T51" fmla="*/ 480 h 582"/>
              <a:gd name="T52" fmla="*/ 1398 w 2344"/>
              <a:gd name="T53" fmla="*/ 45 h 582"/>
              <a:gd name="T54" fmla="*/ 1361 w 2344"/>
              <a:gd name="T55" fmla="*/ 13 h 582"/>
              <a:gd name="T56" fmla="*/ 1240 w 2344"/>
              <a:gd name="T57" fmla="*/ 277 h 582"/>
              <a:gd name="T58" fmla="*/ 1244 w 2344"/>
              <a:gd name="T59" fmla="*/ 406 h 582"/>
              <a:gd name="T60" fmla="*/ 1218 w 2344"/>
              <a:gd name="T61" fmla="*/ 412 h 582"/>
              <a:gd name="T62" fmla="*/ 1220 w 2344"/>
              <a:gd name="T63" fmla="*/ 304 h 582"/>
              <a:gd name="T64" fmla="*/ 758 w 2344"/>
              <a:gd name="T65" fmla="*/ 31 h 582"/>
              <a:gd name="T66" fmla="*/ 672 w 2344"/>
              <a:gd name="T67" fmla="*/ 1 h 582"/>
              <a:gd name="T68" fmla="*/ 570 w 2344"/>
              <a:gd name="T69" fmla="*/ 11 h 582"/>
              <a:gd name="T70" fmla="*/ 514 w 2344"/>
              <a:gd name="T71" fmla="*/ 58 h 582"/>
              <a:gd name="T72" fmla="*/ 462 w 2344"/>
              <a:gd name="T73" fmla="*/ 410 h 582"/>
              <a:gd name="T74" fmla="*/ 487 w 2344"/>
              <a:gd name="T75" fmla="*/ 461 h 582"/>
              <a:gd name="T76" fmla="*/ 541 w 2344"/>
              <a:gd name="T77" fmla="*/ 482 h 582"/>
              <a:gd name="T78" fmla="*/ 664 w 2344"/>
              <a:gd name="T79" fmla="*/ 476 h 582"/>
              <a:gd name="T80" fmla="*/ 721 w 2344"/>
              <a:gd name="T81" fmla="*/ 436 h 582"/>
              <a:gd name="T82" fmla="*/ 630 w 2344"/>
              <a:gd name="T83" fmla="*/ 304 h 582"/>
              <a:gd name="T84" fmla="*/ 606 w 2344"/>
              <a:gd name="T85" fmla="*/ 413 h 582"/>
              <a:gd name="T86" fmla="*/ 581 w 2344"/>
              <a:gd name="T87" fmla="*/ 405 h 582"/>
              <a:gd name="T88" fmla="*/ 777 w 2344"/>
              <a:gd name="T89" fmla="*/ 80 h 582"/>
              <a:gd name="T90" fmla="*/ 646 w 2344"/>
              <a:gd name="T91" fmla="*/ 74 h 582"/>
              <a:gd name="T92" fmla="*/ 658 w 2344"/>
              <a:gd name="T93" fmla="*/ 97 h 582"/>
              <a:gd name="T94" fmla="*/ 628 w 2344"/>
              <a:gd name="T95" fmla="*/ 77 h 582"/>
              <a:gd name="T96" fmla="*/ 1042 w 2344"/>
              <a:gd name="T97" fmla="*/ 7 h 582"/>
              <a:gd name="T98" fmla="*/ 970 w 2344"/>
              <a:gd name="T99" fmla="*/ 2 h 582"/>
              <a:gd name="T100" fmla="*/ 872 w 2344"/>
              <a:gd name="T101" fmla="*/ 582 h 582"/>
              <a:gd name="T102" fmla="*/ 965 w 2344"/>
              <a:gd name="T103" fmla="*/ 486 h 582"/>
              <a:gd name="T104" fmla="*/ 1019 w 2344"/>
              <a:gd name="T105" fmla="*/ 469 h 582"/>
              <a:gd name="T106" fmla="*/ 1048 w 2344"/>
              <a:gd name="T107" fmla="*/ 428 h 582"/>
              <a:gd name="T108" fmla="*/ 1087 w 2344"/>
              <a:gd name="T109" fmla="*/ 38 h 582"/>
              <a:gd name="T110" fmla="*/ 963 w 2344"/>
              <a:gd name="T111" fmla="*/ 74 h 582"/>
              <a:gd name="T112" fmla="*/ 975 w 2344"/>
              <a:gd name="T113" fmla="*/ 96 h 582"/>
              <a:gd name="T114" fmla="*/ 914 w 2344"/>
              <a:gd name="T115" fmla="*/ 413 h 582"/>
              <a:gd name="T116" fmla="*/ 896 w 2344"/>
              <a:gd name="T117" fmla="*/ 397 h 5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344" h="582">
                <a:moveTo>
                  <a:pt x="1919" y="46"/>
                </a:moveTo>
                <a:lnTo>
                  <a:pt x="1912" y="144"/>
                </a:lnTo>
                <a:lnTo>
                  <a:pt x="2210" y="258"/>
                </a:lnTo>
                <a:lnTo>
                  <a:pt x="1893" y="371"/>
                </a:lnTo>
                <a:lnTo>
                  <a:pt x="1885" y="473"/>
                </a:lnTo>
                <a:lnTo>
                  <a:pt x="1890" y="469"/>
                </a:lnTo>
                <a:lnTo>
                  <a:pt x="2344" y="307"/>
                </a:lnTo>
                <a:lnTo>
                  <a:pt x="2344" y="205"/>
                </a:lnTo>
                <a:lnTo>
                  <a:pt x="1919" y="46"/>
                </a:lnTo>
                <a:close/>
                <a:moveTo>
                  <a:pt x="458" y="46"/>
                </a:moveTo>
                <a:lnTo>
                  <a:pt x="0" y="207"/>
                </a:lnTo>
                <a:lnTo>
                  <a:pt x="0" y="311"/>
                </a:lnTo>
                <a:lnTo>
                  <a:pt x="424" y="473"/>
                </a:lnTo>
                <a:lnTo>
                  <a:pt x="431" y="371"/>
                </a:lnTo>
                <a:lnTo>
                  <a:pt x="133" y="258"/>
                </a:lnTo>
                <a:lnTo>
                  <a:pt x="451" y="144"/>
                </a:lnTo>
                <a:lnTo>
                  <a:pt x="458" y="46"/>
                </a:lnTo>
                <a:close/>
                <a:moveTo>
                  <a:pt x="1568" y="19"/>
                </a:moveTo>
                <a:lnTo>
                  <a:pt x="1571" y="3"/>
                </a:lnTo>
                <a:lnTo>
                  <a:pt x="1453" y="3"/>
                </a:lnTo>
                <a:lnTo>
                  <a:pt x="1391" y="480"/>
                </a:lnTo>
                <a:lnTo>
                  <a:pt x="1509" y="480"/>
                </a:lnTo>
                <a:lnTo>
                  <a:pt x="1559" y="97"/>
                </a:lnTo>
                <a:lnTo>
                  <a:pt x="1559" y="92"/>
                </a:lnTo>
                <a:lnTo>
                  <a:pt x="1561" y="88"/>
                </a:lnTo>
                <a:lnTo>
                  <a:pt x="1563" y="84"/>
                </a:lnTo>
                <a:lnTo>
                  <a:pt x="1565" y="81"/>
                </a:lnTo>
                <a:lnTo>
                  <a:pt x="1568" y="78"/>
                </a:lnTo>
                <a:lnTo>
                  <a:pt x="1572" y="77"/>
                </a:lnTo>
                <a:lnTo>
                  <a:pt x="1576" y="76"/>
                </a:lnTo>
                <a:lnTo>
                  <a:pt x="1580" y="75"/>
                </a:lnTo>
                <a:lnTo>
                  <a:pt x="1586" y="76"/>
                </a:lnTo>
                <a:lnTo>
                  <a:pt x="1590" y="77"/>
                </a:lnTo>
                <a:lnTo>
                  <a:pt x="1593" y="78"/>
                </a:lnTo>
                <a:lnTo>
                  <a:pt x="1595" y="82"/>
                </a:lnTo>
                <a:lnTo>
                  <a:pt x="1598" y="85"/>
                </a:lnTo>
                <a:lnTo>
                  <a:pt x="1599" y="88"/>
                </a:lnTo>
                <a:lnTo>
                  <a:pt x="1600" y="92"/>
                </a:lnTo>
                <a:lnTo>
                  <a:pt x="1600" y="98"/>
                </a:lnTo>
                <a:lnTo>
                  <a:pt x="1549" y="480"/>
                </a:lnTo>
                <a:lnTo>
                  <a:pt x="1666" y="480"/>
                </a:lnTo>
                <a:lnTo>
                  <a:pt x="1715" y="98"/>
                </a:lnTo>
                <a:lnTo>
                  <a:pt x="1716" y="94"/>
                </a:lnTo>
                <a:lnTo>
                  <a:pt x="1719" y="89"/>
                </a:lnTo>
                <a:lnTo>
                  <a:pt x="1720" y="85"/>
                </a:lnTo>
                <a:lnTo>
                  <a:pt x="1723" y="83"/>
                </a:lnTo>
                <a:lnTo>
                  <a:pt x="1726" y="81"/>
                </a:lnTo>
                <a:lnTo>
                  <a:pt x="1729" y="78"/>
                </a:lnTo>
                <a:lnTo>
                  <a:pt x="1734" y="77"/>
                </a:lnTo>
                <a:lnTo>
                  <a:pt x="1739" y="77"/>
                </a:lnTo>
                <a:lnTo>
                  <a:pt x="1743" y="77"/>
                </a:lnTo>
                <a:lnTo>
                  <a:pt x="1748" y="78"/>
                </a:lnTo>
                <a:lnTo>
                  <a:pt x="1751" y="81"/>
                </a:lnTo>
                <a:lnTo>
                  <a:pt x="1753" y="83"/>
                </a:lnTo>
                <a:lnTo>
                  <a:pt x="1755" y="86"/>
                </a:lnTo>
                <a:lnTo>
                  <a:pt x="1755" y="89"/>
                </a:lnTo>
                <a:lnTo>
                  <a:pt x="1756" y="94"/>
                </a:lnTo>
                <a:lnTo>
                  <a:pt x="1755" y="99"/>
                </a:lnTo>
                <a:lnTo>
                  <a:pt x="1707" y="480"/>
                </a:lnTo>
                <a:lnTo>
                  <a:pt x="1823" y="480"/>
                </a:lnTo>
                <a:lnTo>
                  <a:pt x="1876" y="68"/>
                </a:lnTo>
                <a:lnTo>
                  <a:pt x="1877" y="60"/>
                </a:lnTo>
                <a:lnTo>
                  <a:pt x="1876" y="53"/>
                </a:lnTo>
                <a:lnTo>
                  <a:pt x="1875" y="45"/>
                </a:lnTo>
                <a:lnTo>
                  <a:pt x="1873" y="38"/>
                </a:lnTo>
                <a:lnTo>
                  <a:pt x="1870" y="32"/>
                </a:lnTo>
                <a:lnTo>
                  <a:pt x="1866" y="27"/>
                </a:lnTo>
                <a:lnTo>
                  <a:pt x="1861" y="22"/>
                </a:lnTo>
                <a:lnTo>
                  <a:pt x="1857" y="18"/>
                </a:lnTo>
                <a:lnTo>
                  <a:pt x="1850" y="14"/>
                </a:lnTo>
                <a:lnTo>
                  <a:pt x="1844" y="9"/>
                </a:lnTo>
                <a:lnTo>
                  <a:pt x="1837" y="7"/>
                </a:lnTo>
                <a:lnTo>
                  <a:pt x="1831" y="4"/>
                </a:lnTo>
                <a:lnTo>
                  <a:pt x="1823" y="3"/>
                </a:lnTo>
                <a:lnTo>
                  <a:pt x="1817" y="1"/>
                </a:lnTo>
                <a:lnTo>
                  <a:pt x="1809" y="1"/>
                </a:lnTo>
                <a:lnTo>
                  <a:pt x="1802" y="0"/>
                </a:lnTo>
                <a:lnTo>
                  <a:pt x="1789" y="1"/>
                </a:lnTo>
                <a:lnTo>
                  <a:pt x="1776" y="2"/>
                </a:lnTo>
                <a:lnTo>
                  <a:pt x="1764" y="4"/>
                </a:lnTo>
                <a:lnTo>
                  <a:pt x="1752" y="8"/>
                </a:lnTo>
                <a:lnTo>
                  <a:pt x="1741" y="13"/>
                </a:lnTo>
                <a:lnTo>
                  <a:pt x="1731" y="18"/>
                </a:lnTo>
                <a:lnTo>
                  <a:pt x="1722" y="24"/>
                </a:lnTo>
                <a:lnTo>
                  <a:pt x="1713" y="32"/>
                </a:lnTo>
                <a:lnTo>
                  <a:pt x="1706" y="24"/>
                </a:lnTo>
                <a:lnTo>
                  <a:pt x="1698" y="18"/>
                </a:lnTo>
                <a:lnTo>
                  <a:pt x="1690" y="13"/>
                </a:lnTo>
                <a:lnTo>
                  <a:pt x="1682" y="8"/>
                </a:lnTo>
                <a:lnTo>
                  <a:pt x="1673" y="4"/>
                </a:lnTo>
                <a:lnTo>
                  <a:pt x="1663" y="2"/>
                </a:lnTo>
                <a:lnTo>
                  <a:pt x="1654" y="1"/>
                </a:lnTo>
                <a:lnTo>
                  <a:pt x="1643" y="0"/>
                </a:lnTo>
                <a:lnTo>
                  <a:pt x="1632" y="1"/>
                </a:lnTo>
                <a:lnTo>
                  <a:pt x="1620" y="1"/>
                </a:lnTo>
                <a:lnTo>
                  <a:pt x="1611" y="3"/>
                </a:lnTo>
                <a:lnTo>
                  <a:pt x="1601" y="5"/>
                </a:lnTo>
                <a:lnTo>
                  <a:pt x="1591" y="7"/>
                </a:lnTo>
                <a:lnTo>
                  <a:pt x="1584" y="11"/>
                </a:lnTo>
                <a:lnTo>
                  <a:pt x="1575" y="15"/>
                </a:lnTo>
                <a:lnTo>
                  <a:pt x="1568" y="19"/>
                </a:lnTo>
                <a:close/>
                <a:moveTo>
                  <a:pt x="1287" y="0"/>
                </a:moveTo>
                <a:lnTo>
                  <a:pt x="1253" y="1"/>
                </a:lnTo>
                <a:lnTo>
                  <a:pt x="1240" y="3"/>
                </a:lnTo>
                <a:lnTo>
                  <a:pt x="1227" y="5"/>
                </a:lnTo>
                <a:lnTo>
                  <a:pt x="1216" y="7"/>
                </a:lnTo>
                <a:lnTo>
                  <a:pt x="1206" y="11"/>
                </a:lnTo>
                <a:lnTo>
                  <a:pt x="1195" y="15"/>
                </a:lnTo>
                <a:lnTo>
                  <a:pt x="1186" y="19"/>
                </a:lnTo>
                <a:lnTo>
                  <a:pt x="1177" y="24"/>
                </a:lnTo>
                <a:lnTo>
                  <a:pt x="1170" y="30"/>
                </a:lnTo>
                <a:lnTo>
                  <a:pt x="1162" y="36"/>
                </a:lnTo>
                <a:lnTo>
                  <a:pt x="1156" y="44"/>
                </a:lnTo>
                <a:lnTo>
                  <a:pt x="1150" y="50"/>
                </a:lnTo>
                <a:lnTo>
                  <a:pt x="1146" y="59"/>
                </a:lnTo>
                <a:lnTo>
                  <a:pt x="1142" y="68"/>
                </a:lnTo>
                <a:lnTo>
                  <a:pt x="1139" y="76"/>
                </a:lnTo>
                <a:lnTo>
                  <a:pt x="1136" y="86"/>
                </a:lnTo>
                <a:lnTo>
                  <a:pt x="1134" y="96"/>
                </a:lnTo>
                <a:lnTo>
                  <a:pt x="1123" y="177"/>
                </a:lnTo>
                <a:lnTo>
                  <a:pt x="1237" y="177"/>
                </a:lnTo>
                <a:lnTo>
                  <a:pt x="1240" y="130"/>
                </a:lnTo>
                <a:lnTo>
                  <a:pt x="1242" y="119"/>
                </a:lnTo>
                <a:lnTo>
                  <a:pt x="1243" y="110"/>
                </a:lnTo>
                <a:lnTo>
                  <a:pt x="1247" y="101"/>
                </a:lnTo>
                <a:lnTo>
                  <a:pt x="1249" y="95"/>
                </a:lnTo>
                <a:lnTo>
                  <a:pt x="1253" y="86"/>
                </a:lnTo>
                <a:lnTo>
                  <a:pt x="1257" y="80"/>
                </a:lnTo>
                <a:lnTo>
                  <a:pt x="1261" y="77"/>
                </a:lnTo>
                <a:lnTo>
                  <a:pt x="1264" y="75"/>
                </a:lnTo>
                <a:lnTo>
                  <a:pt x="1267" y="74"/>
                </a:lnTo>
                <a:lnTo>
                  <a:pt x="1271" y="74"/>
                </a:lnTo>
                <a:lnTo>
                  <a:pt x="1276" y="74"/>
                </a:lnTo>
                <a:lnTo>
                  <a:pt x="1279" y="75"/>
                </a:lnTo>
                <a:lnTo>
                  <a:pt x="1282" y="77"/>
                </a:lnTo>
                <a:lnTo>
                  <a:pt x="1285" y="80"/>
                </a:lnTo>
                <a:lnTo>
                  <a:pt x="1287" y="83"/>
                </a:lnTo>
                <a:lnTo>
                  <a:pt x="1288" y="87"/>
                </a:lnTo>
                <a:lnTo>
                  <a:pt x="1289" y="91"/>
                </a:lnTo>
                <a:lnTo>
                  <a:pt x="1288" y="97"/>
                </a:lnTo>
                <a:lnTo>
                  <a:pt x="1279" y="167"/>
                </a:lnTo>
                <a:lnTo>
                  <a:pt x="1278" y="170"/>
                </a:lnTo>
                <a:lnTo>
                  <a:pt x="1276" y="173"/>
                </a:lnTo>
                <a:lnTo>
                  <a:pt x="1272" y="177"/>
                </a:lnTo>
                <a:lnTo>
                  <a:pt x="1269" y="180"/>
                </a:lnTo>
                <a:lnTo>
                  <a:pt x="1258" y="188"/>
                </a:lnTo>
                <a:lnTo>
                  <a:pt x="1243" y="195"/>
                </a:lnTo>
                <a:lnTo>
                  <a:pt x="1234" y="200"/>
                </a:lnTo>
                <a:lnTo>
                  <a:pt x="1199" y="218"/>
                </a:lnTo>
                <a:lnTo>
                  <a:pt x="1171" y="234"/>
                </a:lnTo>
                <a:lnTo>
                  <a:pt x="1148" y="248"/>
                </a:lnTo>
                <a:lnTo>
                  <a:pt x="1132" y="260"/>
                </a:lnTo>
                <a:lnTo>
                  <a:pt x="1126" y="266"/>
                </a:lnTo>
                <a:lnTo>
                  <a:pt x="1120" y="273"/>
                </a:lnTo>
                <a:lnTo>
                  <a:pt x="1116" y="279"/>
                </a:lnTo>
                <a:lnTo>
                  <a:pt x="1112" y="287"/>
                </a:lnTo>
                <a:lnTo>
                  <a:pt x="1108" y="293"/>
                </a:lnTo>
                <a:lnTo>
                  <a:pt x="1105" y="301"/>
                </a:lnTo>
                <a:lnTo>
                  <a:pt x="1103" y="308"/>
                </a:lnTo>
                <a:lnTo>
                  <a:pt x="1102" y="316"/>
                </a:lnTo>
                <a:lnTo>
                  <a:pt x="1090" y="411"/>
                </a:lnTo>
                <a:lnTo>
                  <a:pt x="1089" y="422"/>
                </a:lnTo>
                <a:lnTo>
                  <a:pt x="1089" y="432"/>
                </a:lnTo>
                <a:lnTo>
                  <a:pt x="1090" y="441"/>
                </a:lnTo>
                <a:lnTo>
                  <a:pt x="1093" y="451"/>
                </a:lnTo>
                <a:lnTo>
                  <a:pt x="1098" y="459"/>
                </a:lnTo>
                <a:lnTo>
                  <a:pt x="1104" y="466"/>
                </a:lnTo>
                <a:lnTo>
                  <a:pt x="1113" y="473"/>
                </a:lnTo>
                <a:lnTo>
                  <a:pt x="1121" y="477"/>
                </a:lnTo>
                <a:lnTo>
                  <a:pt x="1133" y="481"/>
                </a:lnTo>
                <a:lnTo>
                  <a:pt x="1145" y="483"/>
                </a:lnTo>
                <a:lnTo>
                  <a:pt x="1160" y="486"/>
                </a:lnTo>
                <a:lnTo>
                  <a:pt x="1176" y="486"/>
                </a:lnTo>
                <a:lnTo>
                  <a:pt x="1193" y="486"/>
                </a:lnTo>
                <a:lnTo>
                  <a:pt x="1208" y="485"/>
                </a:lnTo>
                <a:lnTo>
                  <a:pt x="1221" y="482"/>
                </a:lnTo>
                <a:lnTo>
                  <a:pt x="1230" y="479"/>
                </a:lnTo>
                <a:lnTo>
                  <a:pt x="1238" y="476"/>
                </a:lnTo>
                <a:lnTo>
                  <a:pt x="1244" y="472"/>
                </a:lnTo>
                <a:lnTo>
                  <a:pt x="1250" y="467"/>
                </a:lnTo>
                <a:lnTo>
                  <a:pt x="1254" y="462"/>
                </a:lnTo>
                <a:lnTo>
                  <a:pt x="1252" y="480"/>
                </a:lnTo>
                <a:lnTo>
                  <a:pt x="1356" y="480"/>
                </a:lnTo>
                <a:lnTo>
                  <a:pt x="1403" y="100"/>
                </a:lnTo>
                <a:lnTo>
                  <a:pt x="1405" y="87"/>
                </a:lnTo>
                <a:lnTo>
                  <a:pt x="1405" y="74"/>
                </a:lnTo>
                <a:lnTo>
                  <a:pt x="1403" y="62"/>
                </a:lnTo>
                <a:lnTo>
                  <a:pt x="1400" y="51"/>
                </a:lnTo>
                <a:lnTo>
                  <a:pt x="1398" y="45"/>
                </a:lnTo>
                <a:lnTo>
                  <a:pt x="1393" y="40"/>
                </a:lnTo>
                <a:lnTo>
                  <a:pt x="1390" y="34"/>
                </a:lnTo>
                <a:lnTo>
                  <a:pt x="1386" y="29"/>
                </a:lnTo>
                <a:lnTo>
                  <a:pt x="1380" y="24"/>
                </a:lnTo>
                <a:lnTo>
                  <a:pt x="1375" y="20"/>
                </a:lnTo>
                <a:lnTo>
                  <a:pt x="1369" y="16"/>
                </a:lnTo>
                <a:lnTo>
                  <a:pt x="1361" y="13"/>
                </a:lnTo>
                <a:lnTo>
                  <a:pt x="1355" y="9"/>
                </a:lnTo>
                <a:lnTo>
                  <a:pt x="1346" y="7"/>
                </a:lnTo>
                <a:lnTo>
                  <a:pt x="1337" y="5"/>
                </a:lnTo>
                <a:lnTo>
                  <a:pt x="1329" y="3"/>
                </a:lnTo>
                <a:lnTo>
                  <a:pt x="1308" y="1"/>
                </a:lnTo>
                <a:lnTo>
                  <a:pt x="1287" y="0"/>
                </a:lnTo>
                <a:close/>
                <a:moveTo>
                  <a:pt x="1240" y="277"/>
                </a:moveTo>
                <a:lnTo>
                  <a:pt x="1245" y="274"/>
                </a:lnTo>
                <a:lnTo>
                  <a:pt x="1252" y="272"/>
                </a:lnTo>
                <a:lnTo>
                  <a:pt x="1258" y="270"/>
                </a:lnTo>
                <a:lnTo>
                  <a:pt x="1266" y="269"/>
                </a:lnTo>
                <a:lnTo>
                  <a:pt x="1250" y="391"/>
                </a:lnTo>
                <a:lnTo>
                  <a:pt x="1248" y="399"/>
                </a:lnTo>
                <a:lnTo>
                  <a:pt x="1244" y="406"/>
                </a:lnTo>
                <a:lnTo>
                  <a:pt x="1242" y="408"/>
                </a:lnTo>
                <a:lnTo>
                  <a:pt x="1240" y="410"/>
                </a:lnTo>
                <a:lnTo>
                  <a:pt x="1237" y="411"/>
                </a:lnTo>
                <a:lnTo>
                  <a:pt x="1234" y="412"/>
                </a:lnTo>
                <a:lnTo>
                  <a:pt x="1227" y="413"/>
                </a:lnTo>
                <a:lnTo>
                  <a:pt x="1223" y="413"/>
                </a:lnTo>
                <a:lnTo>
                  <a:pt x="1218" y="412"/>
                </a:lnTo>
                <a:lnTo>
                  <a:pt x="1215" y="410"/>
                </a:lnTo>
                <a:lnTo>
                  <a:pt x="1213" y="408"/>
                </a:lnTo>
                <a:lnTo>
                  <a:pt x="1211" y="405"/>
                </a:lnTo>
                <a:lnTo>
                  <a:pt x="1210" y="400"/>
                </a:lnTo>
                <a:lnTo>
                  <a:pt x="1209" y="396"/>
                </a:lnTo>
                <a:lnTo>
                  <a:pt x="1210" y="391"/>
                </a:lnTo>
                <a:lnTo>
                  <a:pt x="1220" y="304"/>
                </a:lnTo>
                <a:lnTo>
                  <a:pt x="1223" y="296"/>
                </a:lnTo>
                <a:lnTo>
                  <a:pt x="1226" y="289"/>
                </a:lnTo>
                <a:lnTo>
                  <a:pt x="1233" y="283"/>
                </a:lnTo>
                <a:lnTo>
                  <a:pt x="1240" y="277"/>
                </a:lnTo>
                <a:close/>
                <a:moveTo>
                  <a:pt x="765" y="41"/>
                </a:moveTo>
                <a:lnTo>
                  <a:pt x="762" y="35"/>
                </a:lnTo>
                <a:lnTo>
                  <a:pt x="758" y="31"/>
                </a:lnTo>
                <a:lnTo>
                  <a:pt x="753" y="27"/>
                </a:lnTo>
                <a:lnTo>
                  <a:pt x="749" y="22"/>
                </a:lnTo>
                <a:lnTo>
                  <a:pt x="737" y="16"/>
                </a:lnTo>
                <a:lnTo>
                  <a:pt x="724" y="9"/>
                </a:lnTo>
                <a:lnTo>
                  <a:pt x="709" y="5"/>
                </a:lnTo>
                <a:lnTo>
                  <a:pt x="691" y="3"/>
                </a:lnTo>
                <a:lnTo>
                  <a:pt x="672" y="1"/>
                </a:lnTo>
                <a:lnTo>
                  <a:pt x="650" y="0"/>
                </a:lnTo>
                <a:lnTo>
                  <a:pt x="637" y="0"/>
                </a:lnTo>
                <a:lnTo>
                  <a:pt x="622" y="1"/>
                </a:lnTo>
                <a:lnTo>
                  <a:pt x="608" y="3"/>
                </a:lnTo>
                <a:lnTo>
                  <a:pt x="594" y="5"/>
                </a:lnTo>
                <a:lnTo>
                  <a:pt x="582" y="8"/>
                </a:lnTo>
                <a:lnTo>
                  <a:pt x="570" y="11"/>
                </a:lnTo>
                <a:lnTo>
                  <a:pt x="560" y="16"/>
                </a:lnTo>
                <a:lnTo>
                  <a:pt x="550" y="21"/>
                </a:lnTo>
                <a:lnTo>
                  <a:pt x="541" y="27"/>
                </a:lnTo>
                <a:lnTo>
                  <a:pt x="533" y="34"/>
                </a:lnTo>
                <a:lnTo>
                  <a:pt x="526" y="41"/>
                </a:lnTo>
                <a:lnTo>
                  <a:pt x="520" y="49"/>
                </a:lnTo>
                <a:lnTo>
                  <a:pt x="514" y="58"/>
                </a:lnTo>
                <a:lnTo>
                  <a:pt x="510" y="68"/>
                </a:lnTo>
                <a:lnTo>
                  <a:pt x="506" y="77"/>
                </a:lnTo>
                <a:lnTo>
                  <a:pt x="502" y="88"/>
                </a:lnTo>
                <a:lnTo>
                  <a:pt x="500" y="100"/>
                </a:lnTo>
                <a:lnTo>
                  <a:pt x="464" y="386"/>
                </a:lnTo>
                <a:lnTo>
                  <a:pt x="462" y="398"/>
                </a:lnTo>
                <a:lnTo>
                  <a:pt x="462" y="410"/>
                </a:lnTo>
                <a:lnTo>
                  <a:pt x="464" y="422"/>
                </a:lnTo>
                <a:lnTo>
                  <a:pt x="467" y="433"/>
                </a:lnTo>
                <a:lnTo>
                  <a:pt x="469" y="439"/>
                </a:lnTo>
                <a:lnTo>
                  <a:pt x="472" y="446"/>
                </a:lnTo>
                <a:lnTo>
                  <a:pt x="477" y="451"/>
                </a:lnTo>
                <a:lnTo>
                  <a:pt x="482" y="456"/>
                </a:lnTo>
                <a:lnTo>
                  <a:pt x="487" y="461"/>
                </a:lnTo>
                <a:lnTo>
                  <a:pt x="493" y="465"/>
                </a:lnTo>
                <a:lnTo>
                  <a:pt x="499" y="469"/>
                </a:lnTo>
                <a:lnTo>
                  <a:pt x="507" y="473"/>
                </a:lnTo>
                <a:lnTo>
                  <a:pt x="514" y="476"/>
                </a:lnTo>
                <a:lnTo>
                  <a:pt x="523" y="479"/>
                </a:lnTo>
                <a:lnTo>
                  <a:pt x="532" y="481"/>
                </a:lnTo>
                <a:lnTo>
                  <a:pt x="541" y="482"/>
                </a:lnTo>
                <a:lnTo>
                  <a:pt x="563" y="486"/>
                </a:lnTo>
                <a:lnTo>
                  <a:pt x="587" y="486"/>
                </a:lnTo>
                <a:lnTo>
                  <a:pt x="615" y="486"/>
                </a:lnTo>
                <a:lnTo>
                  <a:pt x="628" y="485"/>
                </a:lnTo>
                <a:lnTo>
                  <a:pt x="641" y="482"/>
                </a:lnTo>
                <a:lnTo>
                  <a:pt x="653" y="479"/>
                </a:lnTo>
                <a:lnTo>
                  <a:pt x="664" y="476"/>
                </a:lnTo>
                <a:lnTo>
                  <a:pt x="674" y="472"/>
                </a:lnTo>
                <a:lnTo>
                  <a:pt x="684" y="467"/>
                </a:lnTo>
                <a:lnTo>
                  <a:pt x="693" y="462"/>
                </a:lnTo>
                <a:lnTo>
                  <a:pt x="701" y="456"/>
                </a:lnTo>
                <a:lnTo>
                  <a:pt x="708" y="450"/>
                </a:lnTo>
                <a:lnTo>
                  <a:pt x="714" y="444"/>
                </a:lnTo>
                <a:lnTo>
                  <a:pt x="721" y="436"/>
                </a:lnTo>
                <a:lnTo>
                  <a:pt x="725" y="428"/>
                </a:lnTo>
                <a:lnTo>
                  <a:pt x="729" y="420"/>
                </a:lnTo>
                <a:lnTo>
                  <a:pt x="732" y="410"/>
                </a:lnTo>
                <a:lnTo>
                  <a:pt x="735" y="400"/>
                </a:lnTo>
                <a:lnTo>
                  <a:pt x="737" y="390"/>
                </a:lnTo>
                <a:lnTo>
                  <a:pt x="747" y="304"/>
                </a:lnTo>
                <a:lnTo>
                  <a:pt x="630" y="304"/>
                </a:lnTo>
                <a:lnTo>
                  <a:pt x="619" y="395"/>
                </a:lnTo>
                <a:lnTo>
                  <a:pt x="618" y="399"/>
                </a:lnTo>
                <a:lnTo>
                  <a:pt x="617" y="404"/>
                </a:lnTo>
                <a:lnTo>
                  <a:pt x="615" y="407"/>
                </a:lnTo>
                <a:lnTo>
                  <a:pt x="612" y="409"/>
                </a:lnTo>
                <a:lnTo>
                  <a:pt x="609" y="411"/>
                </a:lnTo>
                <a:lnTo>
                  <a:pt x="606" y="413"/>
                </a:lnTo>
                <a:lnTo>
                  <a:pt x="602" y="414"/>
                </a:lnTo>
                <a:lnTo>
                  <a:pt x="597" y="414"/>
                </a:lnTo>
                <a:lnTo>
                  <a:pt x="592" y="413"/>
                </a:lnTo>
                <a:lnTo>
                  <a:pt x="589" y="412"/>
                </a:lnTo>
                <a:lnTo>
                  <a:pt x="586" y="411"/>
                </a:lnTo>
                <a:lnTo>
                  <a:pt x="582" y="408"/>
                </a:lnTo>
                <a:lnTo>
                  <a:pt x="581" y="405"/>
                </a:lnTo>
                <a:lnTo>
                  <a:pt x="580" y="400"/>
                </a:lnTo>
                <a:lnTo>
                  <a:pt x="579" y="396"/>
                </a:lnTo>
                <a:lnTo>
                  <a:pt x="580" y="390"/>
                </a:lnTo>
                <a:lnTo>
                  <a:pt x="594" y="277"/>
                </a:lnTo>
                <a:lnTo>
                  <a:pt x="752" y="277"/>
                </a:lnTo>
                <a:lnTo>
                  <a:pt x="776" y="96"/>
                </a:lnTo>
                <a:lnTo>
                  <a:pt x="777" y="80"/>
                </a:lnTo>
                <a:lnTo>
                  <a:pt x="775" y="65"/>
                </a:lnTo>
                <a:lnTo>
                  <a:pt x="774" y="58"/>
                </a:lnTo>
                <a:lnTo>
                  <a:pt x="771" y="51"/>
                </a:lnTo>
                <a:lnTo>
                  <a:pt x="768" y="46"/>
                </a:lnTo>
                <a:lnTo>
                  <a:pt x="765" y="41"/>
                </a:lnTo>
                <a:close/>
                <a:moveTo>
                  <a:pt x="642" y="74"/>
                </a:moveTo>
                <a:lnTo>
                  <a:pt x="646" y="74"/>
                </a:lnTo>
                <a:lnTo>
                  <a:pt x="649" y="75"/>
                </a:lnTo>
                <a:lnTo>
                  <a:pt x="653" y="77"/>
                </a:lnTo>
                <a:lnTo>
                  <a:pt x="656" y="80"/>
                </a:lnTo>
                <a:lnTo>
                  <a:pt x="657" y="83"/>
                </a:lnTo>
                <a:lnTo>
                  <a:pt x="658" y="87"/>
                </a:lnTo>
                <a:lnTo>
                  <a:pt x="659" y="91"/>
                </a:lnTo>
                <a:lnTo>
                  <a:pt x="658" y="97"/>
                </a:lnTo>
                <a:lnTo>
                  <a:pt x="644" y="207"/>
                </a:lnTo>
                <a:lnTo>
                  <a:pt x="603" y="207"/>
                </a:lnTo>
                <a:lnTo>
                  <a:pt x="618" y="97"/>
                </a:lnTo>
                <a:lnTo>
                  <a:pt x="619" y="88"/>
                </a:lnTo>
                <a:lnTo>
                  <a:pt x="622" y="82"/>
                </a:lnTo>
                <a:lnTo>
                  <a:pt x="624" y="80"/>
                </a:lnTo>
                <a:lnTo>
                  <a:pt x="628" y="77"/>
                </a:lnTo>
                <a:lnTo>
                  <a:pt x="631" y="75"/>
                </a:lnTo>
                <a:lnTo>
                  <a:pt x="634" y="75"/>
                </a:lnTo>
                <a:lnTo>
                  <a:pt x="642" y="74"/>
                </a:lnTo>
                <a:close/>
                <a:moveTo>
                  <a:pt x="1067" y="19"/>
                </a:moveTo>
                <a:lnTo>
                  <a:pt x="1060" y="15"/>
                </a:lnTo>
                <a:lnTo>
                  <a:pt x="1051" y="11"/>
                </a:lnTo>
                <a:lnTo>
                  <a:pt x="1042" y="7"/>
                </a:lnTo>
                <a:lnTo>
                  <a:pt x="1034" y="5"/>
                </a:lnTo>
                <a:lnTo>
                  <a:pt x="1024" y="3"/>
                </a:lnTo>
                <a:lnTo>
                  <a:pt x="1015" y="1"/>
                </a:lnTo>
                <a:lnTo>
                  <a:pt x="1006" y="1"/>
                </a:lnTo>
                <a:lnTo>
                  <a:pt x="997" y="0"/>
                </a:lnTo>
                <a:lnTo>
                  <a:pt x="983" y="1"/>
                </a:lnTo>
                <a:lnTo>
                  <a:pt x="970" y="2"/>
                </a:lnTo>
                <a:lnTo>
                  <a:pt x="957" y="5"/>
                </a:lnTo>
                <a:lnTo>
                  <a:pt x="945" y="10"/>
                </a:lnTo>
                <a:lnTo>
                  <a:pt x="926" y="22"/>
                </a:lnTo>
                <a:lnTo>
                  <a:pt x="918" y="3"/>
                </a:lnTo>
                <a:lnTo>
                  <a:pt x="830" y="3"/>
                </a:lnTo>
                <a:lnTo>
                  <a:pt x="754" y="582"/>
                </a:lnTo>
                <a:lnTo>
                  <a:pt x="872" y="582"/>
                </a:lnTo>
                <a:lnTo>
                  <a:pt x="886" y="469"/>
                </a:lnTo>
                <a:lnTo>
                  <a:pt x="892" y="475"/>
                </a:lnTo>
                <a:lnTo>
                  <a:pt x="901" y="478"/>
                </a:lnTo>
                <a:lnTo>
                  <a:pt x="912" y="481"/>
                </a:lnTo>
                <a:lnTo>
                  <a:pt x="924" y="485"/>
                </a:lnTo>
                <a:lnTo>
                  <a:pt x="956" y="486"/>
                </a:lnTo>
                <a:lnTo>
                  <a:pt x="965" y="486"/>
                </a:lnTo>
                <a:lnTo>
                  <a:pt x="973" y="486"/>
                </a:lnTo>
                <a:lnTo>
                  <a:pt x="982" y="483"/>
                </a:lnTo>
                <a:lnTo>
                  <a:pt x="990" y="482"/>
                </a:lnTo>
                <a:lnTo>
                  <a:pt x="998" y="479"/>
                </a:lnTo>
                <a:lnTo>
                  <a:pt x="1005" y="477"/>
                </a:lnTo>
                <a:lnTo>
                  <a:pt x="1012" y="474"/>
                </a:lnTo>
                <a:lnTo>
                  <a:pt x="1019" y="469"/>
                </a:lnTo>
                <a:lnTo>
                  <a:pt x="1025" y="464"/>
                </a:lnTo>
                <a:lnTo>
                  <a:pt x="1031" y="459"/>
                </a:lnTo>
                <a:lnTo>
                  <a:pt x="1036" y="453"/>
                </a:lnTo>
                <a:lnTo>
                  <a:pt x="1040" y="448"/>
                </a:lnTo>
                <a:lnTo>
                  <a:pt x="1044" y="441"/>
                </a:lnTo>
                <a:lnTo>
                  <a:pt x="1046" y="435"/>
                </a:lnTo>
                <a:lnTo>
                  <a:pt x="1048" y="428"/>
                </a:lnTo>
                <a:lnTo>
                  <a:pt x="1049" y="421"/>
                </a:lnTo>
                <a:lnTo>
                  <a:pt x="1094" y="77"/>
                </a:lnTo>
                <a:lnTo>
                  <a:pt x="1094" y="70"/>
                </a:lnTo>
                <a:lnTo>
                  <a:pt x="1094" y="61"/>
                </a:lnTo>
                <a:lnTo>
                  <a:pt x="1093" y="54"/>
                </a:lnTo>
                <a:lnTo>
                  <a:pt x="1091" y="46"/>
                </a:lnTo>
                <a:lnTo>
                  <a:pt x="1087" y="38"/>
                </a:lnTo>
                <a:lnTo>
                  <a:pt x="1081" y="32"/>
                </a:lnTo>
                <a:lnTo>
                  <a:pt x="1075" y="26"/>
                </a:lnTo>
                <a:lnTo>
                  <a:pt x="1067" y="19"/>
                </a:lnTo>
                <a:close/>
                <a:moveTo>
                  <a:pt x="943" y="77"/>
                </a:moveTo>
                <a:lnTo>
                  <a:pt x="950" y="75"/>
                </a:lnTo>
                <a:lnTo>
                  <a:pt x="958" y="74"/>
                </a:lnTo>
                <a:lnTo>
                  <a:pt x="963" y="74"/>
                </a:lnTo>
                <a:lnTo>
                  <a:pt x="967" y="75"/>
                </a:lnTo>
                <a:lnTo>
                  <a:pt x="970" y="77"/>
                </a:lnTo>
                <a:lnTo>
                  <a:pt x="972" y="80"/>
                </a:lnTo>
                <a:lnTo>
                  <a:pt x="974" y="83"/>
                </a:lnTo>
                <a:lnTo>
                  <a:pt x="975" y="86"/>
                </a:lnTo>
                <a:lnTo>
                  <a:pt x="975" y="90"/>
                </a:lnTo>
                <a:lnTo>
                  <a:pt x="975" y="96"/>
                </a:lnTo>
                <a:lnTo>
                  <a:pt x="937" y="391"/>
                </a:lnTo>
                <a:lnTo>
                  <a:pt x="936" y="397"/>
                </a:lnTo>
                <a:lnTo>
                  <a:pt x="933" y="401"/>
                </a:lnTo>
                <a:lnTo>
                  <a:pt x="930" y="406"/>
                </a:lnTo>
                <a:lnTo>
                  <a:pt x="927" y="410"/>
                </a:lnTo>
                <a:lnTo>
                  <a:pt x="921" y="412"/>
                </a:lnTo>
                <a:lnTo>
                  <a:pt x="914" y="413"/>
                </a:lnTo>
                <a:lnTo>
                  <a:pt x="909" y="413"/>
                </a:lnTo>
                <a:lnTo>
                  <a:pt x="904" y="412"/>
                </a:lnTo>
                <a:lnTo>
                  <a:pt x="901" y="410"/>
                </a:lnTo>
                <a:lnTo>
                  <a:pt x="899" y="408"/>
                </a:lnTo>
                <a:lnTo>
                  <a:pt x="897" y="405"/>
                </a:lnTo>
                <a:lnTo>
                  <a:pt x="896" y="401"/>
                </a:lnTo>
                <a:lnTo>
                  <a:pt x="896" y="397"/>
                </a:lnTo>
                <a:lnTo>
                  <a:pt x="896" y="392"/>
                </a:lnTo>
                <a:lnTo>
                  <a:pt x="934" y="96"/>
                </a:lnTo>
                <a:lnTo>
                  <a:pt x="936" y="89"/>
                </a:lnTo>
                <a:lnTo>
                  <a:pt x="937" y="85"/>
                </a:lnTo>
                <a:lnTo>
                  <a:pt x="939" y="81"/>
                </a:lnTo>
                <a:lnTo>
                  <a:pt x="943" y="7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1828800" y="6327152"/>
            <a:ext cx="7315200" cy="267492"/>
          </a:xfrm>
          <a:prstGeom prst="rect">
            <a:avLst/>
          </a:prstGeom>
          <a:solidFill>
            <a:srgbClr val="0046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20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57400" y="6266827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96200" y="6248400"/>
            <a:ext cx="9905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fld id="{36013D82-3B92-4BC6-A819-A7803D760D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781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77" r:id="rId4"/>
    <p:sldLayoutId id="2147483678" r:id="rId5"/>
    <p:sldLayoutId id="2147483651" r:id="rId6"/>
    <p:sldLayoutId id="2147483676" r:id="rId7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lang="en-US" sz="1800" b="1" kern="1200" dirty="0">
          <a:solidFill>
            <a:schemeClr val="accent1">
              <a:lumMod val="75000"/>
            </a:schemeClr>
          </a:solidFill>
          <a:latin typeface="Tahoma" pitchFamily="34" charset="0"/>
          <a:ea typeface="Tahoma" pitchFamily="34" charset="0"/>
          <a:cs typeface="Tahom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Введение в язык </a:t>
            </a:r>
            <a:r>
              <a:rPr lang="en-US" dirty="0"/>
              <a:t>Java</a:t>
            </a: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Введение в язык </a:t>
            </a:r>
            <a:r>
              <a:rPr lang="en-US" dirty="0"/>
              <a:t>Java. </a:t>
            </a:r>
            <a:r>
              <a:rPr lang="ru-RU" dirty="0"/>
              <a:t>Компиляция и запуск приложения из командной строки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1800" dirty="0"/>
              <a:t>После успешной компиляции создастся файл </a:t>
            </a:r>
            <a:r>
              <a:rPr lang="en-US" sz="1800" b="1" dirty="0"/>
              <a:t>Console</a:t>
            </a:r>
            <a:r>
              <a:rPr lang="ru-RU" sz="1800" b="1" dirty="0"/>
              <a:t>.</a:t>
            </a:r>
            <a:r>
              <a:rPr lang="en-US" sz="1800" b="1" dirty="0"/>
              <a:t>class</a:t>
            </a:r>
            <a:r>
              <a:rPr lang="ru-RU" sz="1800" dirty="0"/>
              <a:t>. Если такой файл не создался, то, значит, код содержит ошибки, которые необходимо устранить и ещё раз скомпилировать программу.</a:t>
            </a:r>
          </a:p>
          <a:p>
            <a:pPr marL="0" indent="0" algn="just">
              <a:buNone/>
            </a:pPr>
            <a:endParaRPr lang="ru-RU" sz="1800" dirty="0"/>
          </a:p>
          <a:p>
            <a:pPr marL="0" indent="0">
              <a:buNone/>
            </a:pPr>
            <a:r>
              <a:rPr lang="ru-RU" sz="1800" dirty="0"/>
              <a:t>Для запуска программы их консоли выполните команду </a:t>
            </a:r>
            <a:r>
              <a:rPr lang="fr-FR" sz="1800" b="1" dirty="0">
                <a:latin typeface="Courier New" pitchFamily="49" charset="0"/>
                <a:cs typeface="Courier New" pitchFamily="49" charset="0"/>
              </a:rPr>
              <a:t>java.exe Console</a:t>
            </a:r>
            <a:endParaRPr lang="ru-RU" sz="1800" dirty="0"/>
          </a:p>
          <a:p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Введение в язык </a:t>
            </a:r>
            <a:r>
              <a:rPr lang="en-US" dirty="0"/>
              <a:t>Java. </a:t>
            </a:r>
            <a:r>
              <a:rPr lang="ru-RU" dirty="0"/>
              <a:t>Работа с аргументами командной строки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1800" dirty="0"/>
              <a:t>Создайте файл </a:t>
            </a:r>
            <a:r>
              <a:rPr lang="en-US" sz="1800" dirty="0" err="1"/>
              <a:t>ConsoleArguments</a:t>
            </a:r>
            <a:r>
              <a:rPr lang="ru-RU" sz="1800" dirty="0"/>
              <a:t>.</a:t>
            </a:r>
            <a:r>
              <a:rPr lang="en-US" sz="1800" dirty="0"/>
              <a:t>java</a:t>
            </a:r>
            <a:r>
              <a:rPr lang="ru-RU" sz="1800" dirty="0"/>
              <a:t> со следующим содержанием</a:t>
            </a:r>
            <a:r>
              <a:rPr lang="en-US" sz="1800" dirty="0"/>
              <a:t>: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endParaRPr lang="ru-RU" sz="1800" dirty="0"/>
          </a:p>
          <a:p>
            <a:pPr marL="0" indent="0" algn="just">
              <a:buNone/>
            </a:pPr>
            <a:r>
              <a:rPr lang="ru-RU" sz="1800" dirty="0"/>
              <a:t>Скомпилируйте приложение и запустите его с помощью следующей командной строки </a:t>
            </a:r>
            <a:r>
              <a:rPr lang="fr-FR" sz="1800" b="1" dirty="0">
                <a:latin typeface="Courier New" pitchFamily="49" charset="0"/>
                <a:cs typeface="Courier New" pitchFamily="49" charset="0"/>
              </a:rPr>
              <a:t>java.exe </a:t>
            </a:r>
            <a:r>
              <a:rPr lang="fr-FR" sz="1800" b="1" dirty="0" err="1">
                <a:latin typeface="Courier New" pitchFamily="49" charset="0"/>
                <a:cs typeface="Courier New" pitchFamily="49" charset="0"/>
              </a:rPr>
              <a:t>CommandArg</a:t>
            </a:r>
            <a:r>
              <a:rPr lang="fr-FR" sz="1800" b="1" dirty="0">
                <a:latin typeface="Courier New" pitchFamily="49" charset="0"/>
                <a:cs typeface="Courier New" pitchFamily="49" charset="0"/>
              </a:rPr>
              <a:t> first second 23 56 23,9</a:t>
            </a:r>
            <a:r>
              <a:rPr lang="ru-RU" sz="1800" dirty="0"/>
              <a:t> </a:t>
            </a:r>
            <a:endParaRPr lang="en-US" sz="1800" dirty="0"/>
          </a:p>
          <a:p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928662" y="2179399"/>
            <a:ext cx="7286676" cy="181588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package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_java._se._01._start;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class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CommandArg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{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static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void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main(String[]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args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 {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for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1" i="0" u="none" strike="noStrike" cap="none" normalizeH="0" baseline="0" dirty="0" err="1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int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=0;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&lt;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args.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length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++){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Аргумент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"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+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+ 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 = "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+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args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[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]);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}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Введение в язык </a:t>
            </a:r>
            <a:r>
              <a:rPr lang="en-US" dirty="0"/>
              <a:t>Java. </a:t>
            </a:r>
            <a:r>
              <a:rPr lang="ru-RU" dirty="0"/>
              <a:t>Консоль. Простейшие примеры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spcBef>
                <a:spcPts val="400"/>
              </a:spcBef>
              <a:buNone/>
            </a:pPr>
            <a:r>
              <a:rPr lang="ru-RU" sz="1800" dirty="0"/>
              <a:t>Взаимодействие с консолью с помощью потока </a:t>
            </a:r>
            <a:r>
              <a:rPr lang="en-US" sz="1800" dirty="0"/>
              <a:t>System</a:t>
            </a:r>
            <a:r>
              <a:rPr lang="ru-RU" sz="1800" dirty="0"/>
              <a:t>.</a:t>
            </a:r>
            <a:r>
              <a:rPr lang="en-US" sz="1800" dirty="0"/>
              <a:t>in</a:t>
            </a:r>
            <a:r>
              <a:rPr lang="ru-RU" sz="1800" dirty="0"/>
              <a:t> представляет собой один из простейших способов передачи информации в приложение. </a:t>
            </a:r>
          </a:p>
          <a:p>
            <a:pPr marL="0" indent="0">
              <a:spcBef>
                <a:spcPts val="400"/>
              </a:spcBef>
            </a:pPr>
            <a:endParaRPr lang="ru-RU" sz="1800" dirty="0"/>
          </a:p>
          <a:p>
            <a:pPr marL="0" indent="0" algn="just">
              <a:spcBef>
                <a:spcPts val="400"/>
              </a:spcBef>
              <a:buNone/>
            </a:pPr>
            <a:r>
              <a:rPr lang="ru-RU" sz="1800" dirty="0"/>
              <a:t>В следующем примере рассматривается ввод информации в виде символа из потока ввода, связанного с консолью, и последующего вывода на консоль символа и его числового кода. </a:t>
            </a:r>
          </a:p>
          <a:p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Введение в язык </a:t>
            </a:r>
            <a:r>
              <a:rPr lang="en-US" dirty="0"/>
              <a:t>Java. </a:t>
            </a:r>
            <a:r>
              <a:rPr lang="ru-RU" dirty="0"/>
              <a:t>Консоль. Простейшие примеры</a:t>
            </a:r>
            <a:r>
              <a:rPr lang="en-US" dirty="0"/>
              <a:t>. Example 3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928662" y="1285860"/>
            <a:ext cx="7215238" cy="310854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package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_java._se._01._start;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>
              <a:ln>
                <a:noFill/>
              </a:ln>
              <a:solidFill>
                <a:srgbClr val="7F0055"/>
              </a:solidFill>
              <a:effectLst/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class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ReadCharRunner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{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static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void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main(String[]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args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 {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en-US" sz="14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 </a:t>
            </a:r>
            <a:r>
              <a:rPr kumimoji="0" lang="en-US" sz="1400" b="1" i="0" u="none" strike="noStrike" cap="none" normalizeH="0" baseline="0" dirty="0" err="1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int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x;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en-US" sz="14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try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{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x =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in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.read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();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char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c = (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char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)x;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Код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символа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: “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+c+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 = “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+x); 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lang="en-US" sz="14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catch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(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java.io.IOException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e) {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e.printStackTrace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();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	     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}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одержимое 2"/>
          <p:cNvSpPr>
            <a:spLocks noGrp="1"/>
          </p:cNvSpPr>
          <p:nvPr>
            <p:ph idx="1"/>
          </p:nvPr>
        </p:nvSpPr>
        <p:spPr>
          <a:xfrm>
            <a:off x="928662" y="4572008"/>
            <a:ext cx="7315200" cy="423850"/>
          </a:xfrm>
        </p:spPr>
        <p:txBody>
          <a:bodyPr/>
          <a:lstStyle/>
          <a:p>
            <a:pPr>
              <a:buNone/>
            </a:pPr>
            <a:r>
              <a:rPr lang="ru-RU" sz="1800" dirty="0"/>
              <a:t>Результат:</a:t>
            </a:r>
            <a:endParaRPr lang="en-US" sz="1800" dirty="0"/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3357554" y="4929198"/>
            <a:ext cx="2332690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C87D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v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Код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символа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: v = 118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Введение в язык </a:t>
            </a:r>
            <a:r>
              <a:rPr lang="en-US" dirty="0"/>
              <a:t>Java. </a:t>
            </a:r>
            <a:r>
              <a:rPr lang="ru-RU" dirty="0"/>
              <a:t>Консоль. Простейшие примеры</a:t>
            </a:r>
            <a:r>
              <a:rPr lang="en-US" dirty="0"/>
              <a:t>. Example 4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928662" y="1322144"/>
            <a:ext cx="7300938" cy="375487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package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_java._se._01._start;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import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java.io.BufferedReader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import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java.io.IOException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import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java.io.InputStreamReader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class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ReadCharRunnerString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{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 public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static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void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main(String[]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args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 {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InputStreamReader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is = </a:t>
            </a:r>
            <a:r>
              <a:rPr kumimoji="0" lang="en-US" sz="14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new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InputStreamReader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400" b="0" i="1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in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);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BufferedReader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bis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= </a:t>
            </a:r>
            <a:r>
              <a:rPr kumimoji="0" lang="en-US" sz="14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new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BufferedReader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(is);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en-US" sz="14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try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{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400" b="0" i="1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Введите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Ваше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имя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и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нажмите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&lt;Enter&gt;:"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);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String name =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bis.readLine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();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400" b="0" i="1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Привет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, "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+ name);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} </a:t>
            </a:r>
            <a:r>
              <a:rPr kumimoji="0" lang="en-US" sz="14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catch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(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IOException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e) {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400" b="0" i="1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err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ошибка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ввода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"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+ e);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}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 }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одержимое 2"/>
          <p:cNvSpPr>
            <a:spLocks noGrp="1"/>
          </p:cNvSpPr>
          <p:nvPr>
            <p:ph idx="1"/>
          </p:nvPr>
        </p:nvSpPr>
        <p:spPr>
          <a:xfrm>
            <a:off x="928662" y="5143512"/>
            <a:ext cx="7315200" cy="423850"/>
          </a:xfrm>
        </p:spPr>
        <p:txBody>
          <a:bodyPr/>
          <a:lstStyle/>
          <a:p>
            <a:pPr>
              <a:buNone/>
            </a:pPr>
            <a:r>
              <a:rPr lang="ru-RU" sz="1800" dirty="0"/>
              <a:t>Результат:</a:t>
            </a:r>
            <a:endParaRPr lang="en-US" sz="1800" dirty="0"/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2428860" y="5214950"/>
            <a:ext cx="3943708" cy="73866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Введите ваше имя и нажмите &lt;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Enter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&gt;: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C87D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Ivan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Привет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, Ivan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Введение в язык </a:t>
            </a:r>
            <a:r>
              <a:rPr lang="en-US" dirty="0"/>
              <a:t>Java. </a:t>
            </a:r>
            <a:r>
              <a:rPr lang="ru-RU" dirty="0"/>
              <a:t>Консоль. Простейшие примеры</a:t>
            </a:r>
            <a:r>
              <a:rPr lang="en-US" dirty="0"/>
              <a:t>. Example 5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928662" y="1214422"/>
            <a:ext cx="7300938" cy="397031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package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_java._se._01._start;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>
              <a:ln>
                <a:noFill/>
              </a:ln>
              <a:solidFill>
                <a:srgbClr val="7F0055"/>
              </a:solidFill>
              <a:effectLst/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import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java.io.BufferedReader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import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java.io.IOException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import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java.io.InputStreamReader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>
              <a:ln>
                <a:noFill/>
              </a:ln>
              <a:solidFill>
                <a:srgbClr val="7F0055"/>
              </a:solidFill>
              <a:effectLst/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class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BRRead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{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static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void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main(String[]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args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throws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IOException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{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char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c = 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' '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BufferedReader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br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=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new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BufferedReader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new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InputStreamReader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in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));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</a:t>
            </a:r>
            <a:r>
              <a:rPr kumimoji="0" lang="en-US" sz="1400" b="0" i="1" u="none" strike="noStrike" cap="none" normalizeH="0" baseline="0" dirty="0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println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"Вводите символы, '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q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'-для выхода."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do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{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c = (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char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br.read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();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(c);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while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(c != 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'q'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Введение в язык </a:t>
            </a:r>
            <a:r>
              <a:rPr lang="en-US" dirty="0"/>
              <a:t>Java. </a:t>
            </a:r>
            <a:r>
              <a:rPr lang="ru-RU" dirty="0"/>
              <a:t>Консоль. Простейшие примеры</a:t>
            </a:r>
            <a:r>
              <a:rPr lang="en-US" dirty="0"/>
              <a:t>. Example 5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571736" y="1571612"/>
            <a:ext cx="3621504" cy="2677656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Вводите символы, '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q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'-для выхода.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C87D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abcdef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d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e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f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C87D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ghq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g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h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q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одержимое 2"/>
          <p:cNvSpPr>
            <a:spLocks noGrp="1"/>
          </p:cNvSpPr>
          <p:nvPr>
            <p:ph idx="1"/>
          </p:nvPr>
        </p:nvSpPr>
        <p:spPr>
          <a:xfrm>
            <a:off x="928662" y="1285860"/>
            <a:ext cx="7315200" cy="423850"/>
          </a:xfrm>
        </p:spPr>
        <p:txBody>
          <a:bodyPr/>
          <a:lstStyle/>
          <a:p>
            <a:pPr>
              <a:buNone/>
            </a:pPr>
            <a:r>
              <a:rPr lang="ru-RU" sz="1800" dirty="0"/>
              <a:t>Результат: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Введение в язык </a:t>
            </a:r>
            <a:r>
              <a:rPr lang="en-US" dirty="0"/>
              <a:t>Java. </a:t>
            </a:r>
            <a:r>
              <a:rPr lang="ru-RU" dirty="0"/>
              <a:t>Консоль. Простейшие примеры</a:t>
            </a:r>
            <a:r>
              <a:rPr lang="en-US" dirty="0"/>
              <a:t>. Example 6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000100" y="1214422"/>
            <a:ext cx="7229500" cy="375487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package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_java._se._01._start;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import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java.io.BufferedReader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import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java.io.IOException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import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java.io.InputStreamReader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class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BRReadLines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{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static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void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main(String[]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args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throws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IOException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{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BufferedReader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br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=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new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BufferedReader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		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new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InputStreamReader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in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));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String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str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Вводите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строки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текста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</a:t>
            </a:r>
            <a:r>
              <a:rPr kumimoji="0" lang="en-US" sz="1400" b="0" i="1" u="none" strike="noStrike" cap="none" normalizeH="0" baseline="0" dirty="0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println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"Введите 'стоп' для завершения"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do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{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str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=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br.readLine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();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str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while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(!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str.equalsIgnoreCase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стоп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));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Введение в язык </a:t>
            </a:r>
            <a:r>
              <a:rPr lang="en-US" dirty="0"/>
              <a:t>Java. </a:t>
            </a:r>
            <a:r>
              <a:rPr lang="ru-RU" dirty="0"/>
              <a:t>Консоль. Простейшие примеры</a:t>
            </a:r>
            <a:r>
              <a:rPr lang="en-US" dirty="0"/>
              <a:t>. Example 6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2571736" y="1785926"/>
            <a:ext cx="3643338" cy="18158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latin typeface="Courier New" pitchFamily="49" charset="0"/>
                <a:cs typeface="Courier New" pitchFamily="49" charset="0"/>
              </a:rPr>
              <a:t>Вводите строки текста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ru-RU" sz="1400" dirty="0">
                <a:latin typeface="Courier New" pitchFamily="49" charset="0"/>
                <a:cs typeface="Courier New" pitchFamily="49" charset="0"/>
              </a:rPr>
              <a:t>Введите 'стоп' для завершения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first string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first string</a:t>
            </a:r>
          </a:p>
          <a:p>
            <a:r>
              <a:rPr lang="en-US" sz="14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second string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second string</a:t>
            </a:r>
          </a:p>
          <a:p>
            <a:r>
              <a:rPr lang="en-US" sz="1400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стоп</a:t>
            </a:r>
            <a:endParaRPr lang="en-US" sz="1400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стоп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Содержимое 2"/>
          <p:cNvSpPr>
            <a:spLocks noGrp="1"/>
          </p:cNvSpPr>
          <p:nvPr>
            <p:ph idx="1"/>
          </p:nvPr>
        </p:nvSpPr>
        <p:spPr>
          <a:xfrm>
            <a:off x="928662" y="1285860"/>
            <a:ext cx="7315200" cy="423850"/>
          </a:xfrm>
        </p:spPr>
        <p:txBody>
          <a:bodyPr/>
          <a:lstStyle/>
          <a:p>
            <a:pPr>
              <a:buNone/>
            </a:pPr>
            <a:r>
              <a:rPr lang="ru-RU" sz="1800" dirty="0"/>
              <a:t>Результат:</a:t>
            </a:r>
            <a:endParaRPr lang="en-US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Введение в язык </a:t>
            </a:r>
            <a:r>
              <a:rPr lang="en-US" dirty="0"/>
              <a:t>Java. </a:t>
            </a:r>
            <a:r>
              <a:rPr lang="ru-RU" dirty="0"/>
              <a:t>Консоль. Простейшие примеры</a:t>
            </a:r>
            <a:r>
              <a:rPr lang="en-US" dirty="0"/>
              <a:t>. Example 7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914400" y="1285860"/>
            <a:ext cx="7300938" cy="2677656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package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_java._se._01._start;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import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java.util.Scanner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class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Scan {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static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void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main(String[]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args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 {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</a:t>
            </a:r>
            <a:r>
              <a:rPr kumimoji="0" lang="en-US" sz="1400" b="1" i="0" u="none" strike="noStrike" cap="none" normalizeH="0" baseline="0" dirty="0" err="1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int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Scanner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conin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=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new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Scanner(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in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while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(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conin.hasNextInt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()) {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	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=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conin.nextInt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();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	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="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+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}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}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одержимое 2"/>
          <p:cNvSpPr>
            <a:spLocks noGrp="1"/>
          </p:cNvSpPr>
          <p:nvPr>
            <p:ph idx="1"/>
          </p:nvPr>
        </p:nvSpPr>
        <p:spPr>
          <a:xfrm>
            <a:off x="928662" y="4143380"/>
            <a:ext cx="7315200" cy="423850"/>
          </a:xfrm>
        </p:spPr>
        <p:txBody>
          <a:bodyPr/>
          <a:lstStyle/>
          <a:p>
            <a:pPr>
              <a:buNone/>
            </a:pPr>
            <a:r>
              <a:rPr lang="ru-RU" sz="1800" dirty="0"/>
              <a:t>Результат:</a:t>
            </a:r>
            <a:endParaRPr lang="en-US" sz="1800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3929058" y="4357694"/>
            <a:ext cx="857256" cy="116955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C87D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23</a:t>
            </a: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i</a:t>
            </a:r>
            <a:r>
              <a:rPr lang="en-US" sz="14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=23</a:t>
            </a: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C87D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56</a:t>
            </a: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i</a:t>
            </a:r>
            <a:r>
              <a:rPr lang="en-US" sz="14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=56</a:t>
            </a: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C87D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Сожержание</a:t>
            </a:r>
            <a:endParaRPr lang="en-US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47675" indent="-447675"/>
            <a:r>
              <a:rPr lang="ru-RU" dirty="0"/>
              <a:t>Введение в язык </a:t>
            </a:r>
            <a:r>
              <a:rPr lang="en-US" dirty="0"/>
              <a:t>Java</a:t>
            </a:r>
            <a:endParaRPr lang="ru-RU" dirty="0"/>
          </a:p>
          <a:p>
            <a:pPr marL="447675" indent="-447675"/>
            <a:r>
              <a:rPr lang="ru-RU" dirty="0"/>
              <a:t>Типы данных, переменные, операторы</a:t>
            </a:r>
          </a:p>
          <a:p>
            <a:pPr marL="447675" indent="-447675"/>
            <a:r>
              <a:rPr lang="ru-RU" dirty="0"/>
              <a:t>Простейшие классы и объекты</a:t>
            </a:r>
          </a:p>
          <a:p>
            <a:pPr marL="447675" indent="-447675"/>
            <a:r>
              <a:rPr lang="en-US" dirty="0"/>
              <a:t>Java Beans</a:t>
            </a:r>
            <a:endParaRPr lang="ru-RU" dirty="0"/>
          </a:p>
          <a:p>
            <a:pPr marL="447675" indent="-447675"/>
            <a:r>
              <a:rPr lang="ru-RU" dirty="0"/>
              <a:t>Массивы</a:t>
            </a:r>
          </a:p>
          <a:p>
            <a:pPr marL="447675" indent="-447675"/>
            <a:r>
              <a:rPr lang="en-US" dirty="0"/>
              <a:t>Code conventions</a:t>
            </a:r>
          </a:p>
          <a:p>
            <a:pPr marL="447675" indent="-447675"/>
            <a:r>
              <a:rPr lang="ru-RU" dirty="0"/>
              <a:t>Параметризованные классы</a:t>
            </a:r>
          </a:p>
          <a:p>
            <a:pPr marL="447675" indent="-447675"/>
            <a:r>
              <a:rPr lang="ru-RU" dirty="0"/>
              <a:t>Перечисления</a:t>
            </a:r>
          </a:p>
          <a:p>
            <a:pPr marL="447675" indent="-447675"/>
            <a:r>
              <a:rPr lang="ru-RU" dirty="0"/>
              <a:t>Внутренние классы</a:t>
            </a:r>
          </a:p>
          <a:p>
            <a:pPr marL="447675" indent="-447675"/>
            <a:r>
              <a:rPr lang="ru-RU" dirty="0"/>
              <a:t>Документирование кода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</a:t>
            </a:r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Примитивные и ссылочные типы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spcBef>
                <a:spcPts val="400"/>
              </a:spcBef>
              <a:buClr>
                <a:srgbClr val="E76F00"/>
              </a:buClr>
              <a:buNone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1800" dirty="0" err="1"/>
              <a:t>Язык</a:t>
            </a:r>
            <a:r>
              <a:rPr lang="en-US" sz="1800" dirty="0"/>
              <a:t> Java </a:t>
            </a:r>
            <a:r>
              <a:rPr lang="en-US" sz="1800" dirty="0" err="1"/>
              <a:t>является</a:t>
            </a:r>
            <a:r>
              <a:rPr lang="en-US" sz="1800" dirty="0"/>
              <a:t> </a:t>
            </a:r>
            <a:r>
              <a:rPr lang="en-US" sz="1800" dirty="0" err="1"/>
              <a:t>объектно-ориентированным</a:t>
            </a:r>
            <a:r>
              <a:rPr lang="en-US" sz="1800" dirty="0"/>
              <a:t>, </a:t>
            </a:r>
            <a:r>
              <a:rPr lang="en-US" sz="1800" dirty="0" err="1"/>
              <a:t>но</a:t>
            </a:r>
            <a:r>
              <a:rPr lang="en-US" sz="1800" dirty="0"/>
              <a:t> </a:t>
            </a:r>
            <a:r>
              <a:rPr lang="en-US" sz="1800" dirty="0" err="1"/>
              <a:t>существуют</a:t>
            </a:r>
            <a:r>
              <a:rPr lang="en-US" sz="1800" dirty="0"/>
              <a:t> </a:t>
            </a:r>
            <a:r>
              <a:rPr lang="en-US" sz="1800" dirty="0" err="1"/>
              <a:t>типы</a:t>
            </a:r>
            <a:r>
              <a:rPr lang="en-US" sz="1800" dirty="0"/>
              <a:t> </a:t>
            </a:r>
            <a:r>
              <a:rPr lang="en-US" sz="1800" dirty="0" err="1"/>
              <a:t>данных</a:t>
            </a:r>
            <a:r>
              <a:rPr lang="en-US" sz="1800" dirty="0"/>
              <a:t> (</a:t>
            </a:r>
            <a:r>
              <a:rPr lang="en-US" sz="1800" dirty="0" err="1"/>
              <a:t>простые</a:t>
            </a:r>
            <a:r>
              <a:rPr lang="en-US" sz="1800" dirty="0"/>
              <a:t>/</a:t>
            </a:r>
            <a:r>
              <a:rPr lang="en-US" sz="1800" dirty="0" err="1"/>
              <a:t>примитивные</a:t>
            </a:r>
            <a:r>
              <a:rPr lang="en-US" sz="1800" dirty="0"/>
              <a:t>), </a:t>
            </a:r>
            <a:r>
              <a:rPr lang="en-US" sz="1800" dirty="0" err="1"/>
              <a:t>не</a:t>
            </a:r>
            <a:r>
              <a:rPr lang="en-US" sz="1800" dirty="0"/>
              <a:t> </a:t>
            </a:r>
            <a:r>
              <a:rPr lang="en-US" sz="1800" dirty="0" err="1"/>
              <a:t>являющиеся</a:t>
            </a:r>
            <a:r>
              <a:rPr lang="en-US" sz="1800" dirty="0"/>
              <a:t> </a:t>
            </a:r>
            <a:r>
              <a:rPr lang="en-US" sz="1800" dirty="0" err="1"/>
              <a:t>объектами</a:t>
            </a:r>
            <a:r>
              <a:rPr lang="en-US" sz="1800" dirty="0"/>
              <a:t>.</a:t>
            </a:r>
            <a:endParaRPr lang="ru-RU" sz="1800" dirty="0"/>
          </a:p>
          <a:p>
            <a:pPr marL="719138" indent="-273050" algn="just">
              <a:spcBef>
                <a:spcPts val="400"/>
              </a:spcBef>
              <a:defRPr/>
            </a:pPr>
            <a:r>
              <a:rPr lang="en-US" sz="1800" dirty="0" err="1"/>
              <a:t>Фактор</a:t>
            </a:r>
            <a:r>
              <a:rPr lang="en-US" sz="1800" dirty="0"/>
              <a:t> </a:t>
            </a:r>
            <a:r>
              <a:rPr lang="en-US" sz="1800" dirty="0" err="1"/>
              <a:t>производительности</a:t>
            </a:r>
            <a:r>
              <a:rPr lang="ru-RU" sz="1800" i="1" dirty="0"/>
              <a:t> </a:t>
            </a:r>
          </a:p>
          <a:p>
            <a:pPr marL="338138" indent="-338138" algn="just">
              <a:spcBef>
                <a:spcPts val="400"/>
              </a:spcBef>
              <a:buClr>
                <a:srgbClr val="E76F00"/>
              </a:buClr>
              <a:buNone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endParaRPr lang="ru-RU" sz="1800" dirty="0"/>
          </a:p>
          <a:p>
            <a:pPr marL="338138" indent="-338138" algn="just">
              <a:spcBef>
                <a:spcPts val="400"/>
              </a:spcBef>
              <a:buClr>
                <a:srgbClr val="E76F00"/>
              </a:buClr>
              <a:buNone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1800" dirty="0" err="1"/>
              <a:t>Простые</a:t>
            </a:r>
            <a:r>
              <a:rPr lang="en-US" sz="1800" dirty="0"/>
              <a:t> </a:t>
            </a:r>
            <a:r>
              <a:rPr lang="en-US" sz="1800" dirty="0" err="1"/>
              <a:t>типы</a:t>
            </a:r>
            <a:r>
              <a:rPr lang="en-US" sz="1800" dirty="0"/>
              <a:t> </a:t>
            </a:r>
            <a:r>
              <a:rPr lang="en-US" sz="1800" dirty="0" err="1"/>
              <a:t>делятся</a:t>
            </a:r>
            <a:r>
              <a:rPr lang="en-US" sz="1800" dirty="0"/>
              <a:t> </a:t>
            </a:r>
            <a:r>
              <a:rPr lang="en-US" sz="1800" dirty="0" err="1"/>
              <a:t>на</a:t>
            </a:r>
            <a:r>
              <a:rPr lang="en-US" sz="1800" dirty="0"/>
              <a:t> 4 </a:t>
            </a:r>
            <a:r>
              <a:rPr lang="en-US" sz="1800" dirty="0" err="1"/>
              <a:t>группы</a:t>
            </a:r>
            <a:r>
              <a:rPr lang="en-US" sz="1800" dirty="0"/>
              <a:t>:</a:t>
            </a:r>
          </a:p>
          <a:p>
            <a:pPr marL="719138" indent="-273050" algn="just">
              <a:spcBef>
                <a:spcPts val="400"/>
              </a:spcBef>
              <a:defRPr/>
            </a:pPr>
            <a:r>
              <a:rPr lang="en-US" sz="1800" dirty="0" err="1"/>
              <a:t>целые</a:t>
            </a:r>
            <a:r>
              <a:rPr lang="en-US" sz="1800" dirty="0"/>
              <a:t>: </a:t>
            </a:r>
            <a:r>
              <a:rPr lang="en-US" sz="1800" dirty="0" err="1"/>
              <a:t>int</a:t>
            </a:r>
            <a:r>
              <a:rPr lang="en-US" sz="1800" dirty="0"/>
              <a:t>, byte, short, long</a:t>
            </a:r>
            <a:r>
              <a:rPr lang="ru-RU" sz="1800" i="1" dirty="0"/>
              <a:t>, </a:t>
            </a:r>
          </a:p>
          <a:p>
            <a:pPr marL="719138" indent="-273050" algn="just">
              <a:spcBef>
                <a:spcPts val="400"/>
              </a:spcBef>
              <a:defRPr/>
            </a:pPr>
            <a:r>
              <a:rPr lang="en-US" sz="1800" dirty="0" err="1"/>
              <a:t>числа</a:t>
            </a:r>
            <a:r>
              <a:rPr lang="en-US" sz="1800" dirty="0"/>
              <a:t> с </a:t>
            </a:r>
            <a:r>
              <a:rPr lang="en-US" sz="1800" dirty="0" err="1"/>
              <a:t>плавающей</a:t>
            </a:r>
            <a:r>
              <a:rPr lang="en-US" sz="1800" dirty="0"/>
              <a:t> </a:t>
            </a:r>
            <a:r>
              <a:rPr lang="en-US" sz="1800" dirty="0" err="1"/>
              <a:t>точкой</a:t>
            </a:r>
            <a:r>
              <a:rPr lang="en-US" sz="1800" dirty="0"/>
              <a:t>: float, double</a:t>
            </a:r>
            <a:endParaRPr lang="ru-RU" sz="1800" dirty="0"/>
          </a:p>
          <a:p>
            <a:pPr marL="719138" indent="-273050" algn="just">
              <a:spcBef>
                <a:spcPts val="400"/>
              </a:spcBef>
              <a:defRPr/>
            </a:pPr>
            <a:r>
              <a:rPr lang="en-US" sz="1800" dirty="0" err="1"/>
              <a:t>символы</a:t>
            </a:r>
            <a:r>
              <a:rPr lang="en-US" sz="1800" dirty="0"/>
              <a:t>: char</a:t>
            </a:r>
            <a:endParaRPr lang="ru-RU" sz="1800" dirty="0"/>
          </a:p>
          <a:p>
            <a:pPr marL="719138" indent="-273050" algn="just">
              <a:spcBef>
                <a:spcPts val="400"/>
              </a:spcBef>
              <a:defRPr/>
            </a:pPr>
            <a:r>
              <a:rPr lang="en-US" sz="1800" dirty="0" err="1"/>
              <a:t>логические</a:t>
            </a:r>
            <a:r>
              <a:rPr lang="en-US" sz="1800" dirty="0"/>
              <a:t>: </a:t>
            </a:r>
            <a:r>
              <a:rPr lang="en-US" sz="1800" dirty="0" err="1"/>
              <a:t>boolean</a:t>
            </a:r>
            <a:endParaRPr lang="en-US" sz="1800" dirty="0"/>
          </a:p>
          <a:p>
            <a:pPr marL="738188" lvl="1" indent="-280988" algn="just">
              <a:spcBef>
                <a:spcPts val="400"/>
              </a:spcBef>
              <a:buClr>
                <a:srgbClr val="E76F00"/>
              </a:buClr>
              <a:buSzPct val="90000"/>
              <a:buNone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endParaRPr lang="en-US" sz="1800" dirty="0"/>
          </a:p>
          <a:p>
            <a:pPr marL="338138" indent="-338138" algn="just">
              <a:spcBef>
                <a:spcPts val="400"/>
              </a:spcBef>
              <a:buClr>
                <a:srgbClr val="E76F00"/>
              </a:buClr>
              <a:buNone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1800" dirty="0" err="1"/>
              <a:t>Введение</a:t>
            </a:r>
            <a:r>
              <a:rPr lang="en-US" sz="1800" dirty="0"/>
              <a:t> в </a:t>
            </a:r>
            <a:r>
              <a:rPr lang="en-US" sz="1800" dirty="0" err="1"/>
              <a:t>синтаксис</a:t>
            </a:r>
            <a:r>
              <a:rPr lang="en-US" sz="1800" dirty="0"/>
              <a:t> </a:t>
            </a:r>
            <a:r>
              <a:rPr lang="en-US" sz="1800" dirty="0" err="1"/>
              <a:t>языка</a:t>
            </a:r>
            <a:r>
              <a:rPr lang="en-US" sz="1800" dirty="0"/>
              <a:t> </a:t>
            </a:r>
            <a:r>
              <a:rPr lang="en-US" sz="1800" dirty="0" err="1"/>
              <a:t>классов</a:t>
            </a:r>
            <a:r>
              <a:rPr lang="en-US" sz="1800" dirty="0"/>
              <a:t> </a:t>
            </a:r>
            <a:r>
              <a:rPr lang="en-US" sz="1800" dirty="0" err="1"/>
              <a:t>позволяет</a:t>
            </a:r>
            <a:r>
              <a:rPr lang="en-US" sz="1800" dirty="0"/>
              <a:t> </a:t>
            </a:r>
            <a:r>
              <a:rPr lang="en-US" sz="1800" dirty="0" err="1"/>
              <a:t>создавать</a:t>
            </a:r>
            <a:r>
              <a:rPr lang="en-US" sz="1800" dirty="0"/>
              <a:t> </a:t>
            </a:r>
            <a:r>
              <a:rPr lang="en-US" sz="1800" dirty="0" err="1"/>
              <a:t>свои</a:t>
            </a:r>
            <a:r>
              <a:rPr lang="en-US" sz="1800" dirty="0"/>
              <a:t> </a:t>
            </a:r>
            <a:r>
              <a:rPr lang="en-US" sz="1800" dirty="0" err="1"/>
              <a:t>типы</a:t>
            </a:r>
            <a:r>
              <a:rPr lang="en-US" sz="1800" dirty="0"/>
              <a:t>, </a:t>
            </a:r>
            <a:r>
              <a:rPr lang="en-US" sz="1800" dirty="0" err="1"/>
              <a:t>получившие</a:t>
            </a:r>
            <a:r>
              <a:rPr lang="en-US" sz="1800" dirty="0"/>
              <a:t> </a:t>
            </a:r>
            <a:r>
              <a:rPr lang="en-US" sz="1800" dirty="0" err="1"/>
              <a:t>название</a:t>
            </a:r>
            <a:r>
              <a:rPr lang="en-US" sz="1800" dirty="0"/>
              <a:t> </a:t>
            </a:r>
            <a:r>
              <a:rPr lang="en-US" sz="1800" dirty="0" err="1"/>
              <a:t>ссылочных</a:t>
            </a:r>
            <a:r>
              <a:rPr lang="en-US" sz="1800" dirty="0"/>
              <a:t>.</a:t>
            </a:r>
          </a:p>
          <a:p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Примитивные типы</a:t>
            </a:r>
            <a:endParaRPr lang="en-US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928662" y="1285860"/>
          <a:ext cx="7315200" cy="3980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304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797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err="1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Примитив</a:t>
                      </a:r>
                      <a:r>
                        <a:rPr lang="ru-RU" sz="1600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lang="en-US" sz="1600" b="1" dirty="0" err="1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ный</a:t>
                      </a: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тип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err="1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Размер</a:t>
                      </a: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en-US" sz="1600" b="1" dirty="0" err="1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бит</a:t>
                      </a: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  <a:p>
                      <a:endParaRPr lang="en-US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lang="en-US" sz="1600" b="1" dirty="0" err="1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Мин</a:t>
                      </a: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  <a:p>
                      <a: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значение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lang="en-US" sz="1600" b="1" dirty="0" err="1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Макс</a:t>
                      </a: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  <a:p>
                      <a: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lang="en-US" sz="1600" b="1" dirty="0" err="1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значение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err="1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Класс-оболочка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boolean</a:t>
                      </a:r>
                      <a:endParaRPr lang="en-US" sz="16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US" sz="16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US" sz="16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Boolean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char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endParaRPr lang="en-US" sz="16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Unicode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U2^16-1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Character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byte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en-US" sz="16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-128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Byte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short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endParaRPr lang="en-US" sz="16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-2^15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2^15-1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Short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int</a:t>
                      </a:r>
                      <a:endParaRPr lang="en-US" sz="16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Arial" pitchFamily="34" charset="0"/>
                          <a:cs typeface="Arial" pitchFamily="34" charset="0"/>
                        </a:rPr>
                        <a:t>32</a:t>
                      </a:r>
                      <a:endParaRPr lang="en-US" sz="16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-2^31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2^31-1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Integer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long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Arial" pitchFamily="34" charset="0"/>
                          <a:cs typeface="Arial" pitchFamily="34" charset="0"/>
                        </a:rPr>
                        <a:t>64</a:t>
                      </a:r>
                      <a:endParaRPr lang="en-US" sz="16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-2^63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2^63-1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Long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float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Arial" pitchFamily="34" charset="0"/>
                          <a:cs typeface="Arial" pitchFamily="34" charset="0"/>
                        </a:rPr>
                        <a:t>32</a:t>
                      </a:r>
                      <a:endParaRPr lang="en-US" sz="16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IEEE754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IEEE754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Float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double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Arial" pitchFamily="34" charset="0"/>
                          <a:cs typeface="Arial" pitchFamily="34" charset="0"/>
                        </a:rPr>
                        <a:t>64</a:t>
                      </a:r>
                      <a:endParaRPr lang="en-US" sz="16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IEEE754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IEEE754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Double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void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Void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Размер типа данных. Значения по умолчанию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66700" indent="-266700" algn="just">
              <a:spcBef>
                <a:spcPts val="400"/>
              </a:spcBef>
              <a:defRPr/>
            </a:pPr>
            <a:r>
              <a:rPr lang="en-US" sz="1800" dirty="0" err="1"/>
              <a:t>Размер</a:t>
            </a:r>
            <a:r>
              <a:rPr lang="en-US" sz="1800" dirty="0"/>
              <a:t> </a:t>
            </a:r>
            <a:r>
              <a:rPr lang="en-US" sz="1800" dirty="0" err="1"/>
              <a:t>одинаков</a:t>
            </a:r>
            <a:r>
              <a:rPr lang="en-US" sz="1800" dirty="0"/>
              <a:t> </a:t>
            </a:r>
            <a:r>
              <a:rPr lang="en-US" sz="1800" dirty="0" err="1"/>
              <a:t>для</a:t>
            </a:r>
            <a:r>
              <a:rPr lang="en-US" sz="1800" dirty="0"/>
              <a:t> </a:t>
            </a:r>
            <a:r>
              <a:rPr lang="en-US" sz="1800" dirty="0" err="1"/>
              <a:t>всех</a:t>
            </a:r>
            <a:r>
              <a:rPr lang="en-US" sz="1800" dirty="0"/>
              <a:t> </a:t>
            </a:r>
            <a:r>
              <a:rPr lang="en-US" sz="1800" dirty="0" err="1"/>
              <a:t>платформ</a:t>
            </a:r>
            <a:r>
              <a:rPr lang="en-US" sz="1800" dirty="0"/>
              <a:t>; </a:t>
            </a:r>
            <a:r>
              <a:rPr lang="en-US" sz="1800" dirty="0" err="1"/>
              <a:t>за</a:t>
            </a:r>
            <a:r>
              <a:rPr lang="en-US" sz="1800" dirty="0"/>
              <a:t> </a:t>
            </a:r>
            <a:r>
              <a:rPr lang="en-US" sz="1800" dirty="0" err="1"/>
              <a:t>счет</a:t>
            </a:r>
            <a:r>
              <a:rPr lang="en-US" sz="1800" dirty="0"/>
              <a:t> </a:t>
            </a:r>
            <a:r>
              <a:rPr lang="en-US" sz="1800" dirty="0" err="1"/>
              <a:t>этого</a:t>
            </a:r>
            <a:r>
              <a:rPr lang="en-US" sz="1800" dirty="0"/>
              <a:t> </a:t>
            </a:r>
            <a:r>
              <a:rPr lang="en-US" sz="1800" dirty="0" err="1"/>
              <a:t>становится</a:t>
            </a:r>
            <a:r>
              <a:rPr lang="en-US" sz="1800" dirty="0"/>
              <a:t> </a:t>
            </a:r>
            <a:r>
              <a:rPr lang="en-US" sz="1800" dirty="0" err="1"/>
              <a:t>возможной</a:t>
            </a:r>
            <a:r>
              <a:rPr lang="en-US" sz="1800" dirty="0"/>
              <a:t> </a:t>
            </a:r>
            <a:r>
              <a:rPr lang="en-US" sz="1800" dirty="0" err="1"/>
              <a:t>переносимость</a:t>
            </a:r>
            <a:r>
              <a:rPr lang="en-US" sz="1800" dirty="0"/>
              <a:t> </a:t>
            </a:r>
            <a:r>
              <a:rPr lang="en-US" sz="1800" dirty="0" err="1"/>
              <a:t>кода</a:t>
            </a:r>
            <a:endParaRPr lang="ru-RU" sz="1800" dirty="0"/>
          </a:p>
          <a:p>
            <a:pPr marL="266700" indent="-266700" algn="just">
              <a:spcBef>
                <a:spcPts val="400"/>
              </a:spcBef>
              <a:defRPr/>
            </a:pPr>
            <a:endParaRPr lang="ru-RU" sz="1800" dirty="0"/>
          </a:p>
          <a:p>
            <a:pPr marL="266700" indent="-266700" algn="just">
              <a:spcBef>
                <a:spcPts val="400"/>
              </a:spcBef>
              <a:defRPr/>
            </a:pPr>
            <a:r>
              <a:rPr lang="en-US" sz="1800" dirty="0" err="1"/>
              <a:t>Размер</a:t>
            </a:r>
            <a:r>
              <a:rPr lang="en-US" sz="1800" dirty="0"/>
              <a:t> </a:t>
            </a:r>
            <a:r>
              <a:rPr lang="en-US" sz="1800" dirty="0" err="1"/>
              <a:t>boolean</a:t>
            </a:r>
            <a:r>
              <a:rPr lang="en-US" sz="1800" dirty="0"/>
              <a:t> </a:t>
            </a:r>
            <a:r>
              <a:rPr lang="en-US" sz="1800" dirty="0" err="1"/>
              <a:t>неопределен</a:t>
            </a:r>
            <a:r>
              <a:rPr lang="en-US" sz="1800" dirty="0"/>
              <a:t>. </a:t>
            </a:r>
            <a:r>
              <a:rPr lang="en-US" sz="1800" dirty="0" err="1"/>
              <a:t>Указано</a:t>
            </a:r>
            <a:r>
              <a:rPr lang="en-US" sz="1800" dirty="0"/>
              <a:t>, </a:t>
            </a:r>
            <a:r>
              <a:rPr lang="en-US" sz="1800" dirty="0" err="1"/>
              <a:t>что</a:t>
            </a:r>
            <a:r>
              <a:rPr lang="en-US" sz="1800" dirty="0"/>
              <a:t> </a:t>
            </a:r>
            <a:r>
              <a:rPr lang="en-US" sz="1800" dirty="0" err="1"/>
              <a:t>он</a:t>
            </a:r>
            <a:r>
              <a:rPr lang="en-US" sz="1800" dirty="0"/>
              <a:t> </a:t>
            </a:r>
            <a:r>
              <a:rPr lang="en-US" sz="1800" dirty="0" err="1"/>
              <a:t>может</a:t>
            </a:r>
            <a:r>
              <a:rPr lang="en-US" sz="1800" dirty="0"/>
              <a:t> </a:t>
            </a:r>
            <a:r>
              <a:rPr lang="en-US" sz="1800" dirty="0" err="1"/>
              <a:t>принимать</a:t>
            </a:r>
            <a:r>
              <a:rPr lang="en-US" sz="1800" dirty="0"/>
              <a:t> </a:t>
            </a:r>
            <a:r>
              <a:rPr lang="en-US" sz="1800" dirty="0" err="1"/>
              <a:t>значения</a:t>
            </a:r>
            <a:r>
              <a:rPr lang="en-US" sz="1800" dirty="0"/>
              <a:t> true </a:t>
            </a:r>
            <a:r>
              <a:rPr lang="en-US" sz="1800" dirty="0" err="1"/>
              <a:t>или</a:t>
            </a:r>
            <a:r>
              <a:rPr lang="en-US" sz="1800" dirty="0"/>
              <a:t> false</a:t>
            </a:r>
            <a:endParaRPr lang="ru-RU" sz="1800" dirty="0"/>
          </a:p>
          <a:p>
            <a:pPr marL="266700" indent="-266700" algn="just">
              <a:spcBef>
                <a:spcPts val="400"/>
              </a:spcBef>
              <a:defRPr/>
            </a:pPr>
            <a:endParaRPr lang="ru-RU" sz="18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Размер типа данных. Значения по умолчанию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spcBef>
                <a:spcPts val="400"/>
              </a:spcBef>
              <a:buNone/>
              <a:defRPr/>
            </a:pPr>
            <a:r>
              <a:rPr lang="en-GB" sz="1800" dirty="0" err="1">
                <a:solidFill>
                  <a:srgbClr val="000000"/>
                </a:solidFill>
              </a:rPr>
              <a:t>Неинициализированная</a:t>
            </a:r>
            <a:r>
              <a:rPr lang="en-GB" sz="1800" dirty="0">
                <a:solidFill>
                  <a:srgbClr val="000000"/>
                </a:solidFill>
              </a:rPr>
              <a:t> </a:t>
            </a:r>
            <a:r>
              <a:rPr lang="en-GB" sz="1800" dirty="0" err="1">
                <a:solidFill>
                  <a:srgbClr val="000000"/>
                </a:solidFill>
              </a:rPr>
              <a:t>явно</a:t>
            </a:r>
            <a:r>
              <a:rPr lang="en-GB" sz="1800" dirty="0">
                <a:solidFill>
                  <a:srgbClr val="000000"/>
                </a:solidFill>
              </a:rPr>
              <a:t> </a:t>
            </a:r>
            <a:r>
              <a:rPr lang="en-GB" sz="1800" dirty="0" err="1">
                <a:solidFill>
                  <a:srgbClr val="000000"/>
                </a:solidFill>
              </a:rPr>
              <a:t>переменная</a:t>
            </a:r>
            <a:r>
              <a:rPr lang="ru-RU" sz="1800" dirty="0">
                <a:solidFill>
                  <a:srgbClr val="000000"/>
                </a:solidFill>
              </a:rPr>
              <a:t> (член класса)</a:t>
            </a:r>
            <a:r>
              <a:rPr lang="en-GB" sz="1800" dirty="0">
                <a:solidFill>
                  <a:srgbClr val="000000"/>
                </a:solidFill>
              </a:rPr>
              <a:t> </a:t>
            </a:r>
            <a:r>
              <a:rPr lang="en-GB" sz="1800" dirty="0" err="1">
                <a:solidFill>
                  <a:srgbClr val="000000"/>
                </a:solidFill>
              </a:rPr>
              <a:t>примитивного</a:t>
            </a:r>
            <a:r>
              <a:rPr lang="en-GB" sz="1800" dirty="0">
                <a:solidFill>
                  <a:srgbClr val="000000"/>
                </a:solidFill>
              </a:rPr>
              <a:t> </a:t>
            </a:r>
            <a:r>
              <a:rPr lang="en-GB" sz="1800" dirty="0" err="1">
                <a:solidFill>
                  <a:srgbClr val="000000"/>
                </a:solidFill>
              </a:rPr>
              <a:t>типа</a:t>
            </a:r>
            <a:r>
              <a:rPr lang="en-GB" sz="1800" dirty="0">
                <a:solidFill>
                  <a:srgbClr val="000000"/>
                </a:solidFill>
              </a:rPr>
              <a:t> </a:t>
            </a:r>
            <a:r>
              <a:rPr lang="en-GB" sz="1800" dirty="0" err="1">
                <a:solidFill>
                  <a:srgbClr val="000000"/>
                </a:solidFill>
              </a:rPr>
              <a:t>принимает</a:t>
            </a:r>
            <a:r>
              <a:rPr lang="en-GB" sz="1800" dirty="0">
                <a:solidFill>
                  <a:srgbClr val="000000"/>
                </a:solidFill>
              </a:rPr>
              <a:t> </a:t>
            </a:r>
            <a:r>
              <a:rPr lang="en-GB" sz="1800" dirty="0" err="1">
                <a:solidFill>
                  <a:srgbClr val="000000"/>
                </a:solidFill>
              </a:rPr>
              <a:t>значение</a:t>
            </a:r>
            <a:r>
              <a:rPr lang="en-GB" sz="1800" dirty="0">
                <a:solidFill>
                  <a:srgbClr val="000000"/>
                </a:solidFill>
              </a:rPr>
              <a:t> в </a:t>
            </a:r>
            <a:r>
              <a:rPr lang="en-GB" sz="1800" dirty="0" err="1">
                <a:solidFill>
                  <a:srgbClr val="000000"/>
                </a:solidFill>
              </a:rPr>
              <a:t>момент</a:t>
            </a:r>
            <a:r>
              <a:rPr lang="en-GB" sz="1800" dirty="0">
                <a:solidFill>
                  <a:srgbClr val="000000"/>
                </a:solidFill>
              </a:rPr>
              <a:t> </a:t>
            </a:r>
            <a:r>
              <a:rPr lang="en-GB" sz="1800" dirty="0" err="1">
                <a:solidFill>
                  <a:srgbClr val="000000"/>
                </a:solidFill>
              </a:rPr>
              <a:t>создания</a:t>
            </a:r>
            <a:endParaRPr lang="en-US" sz="18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24</a:t>
            </a:fld>
            <a:endParaRPr lang="en-US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571604" y="2214554"/>
          <a:ext cx="6215106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755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10755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Примитивный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тип</a:t>
                      </a:r>
                      <a:endParaRPr lang="en-US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err="1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Значение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по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умолчанию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boolean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false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char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'\u0000' (null)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byte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(byte)0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short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(short)0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int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long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float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double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Переменные. Объявление переменных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ru-RU" sz="1800" b="1" dirty="0"/>
              <a:t>Характеристики.</a:t>
            </a:r>
          </a:p>
          <a:p>
            <a:pPr>
              <a:lnSpc>
                <a:spcPct val="90000"/>
              </a:lnSpc>
            </a:pPr>
            <a:r>
              <a:rPr lang="ru-RU" sz="1800" dirty="0"/>
              <a:t>Основное место для хранения данных</a:t>
            </a:r>
          </a:p>
          <a:p>
            <a:pPr>
              <a:lnSpc>
                <a:spcPct val="90000"/>
              </a:lnSpc>
            </a:pPr>
            <a:r>
              <a:rPr lang="ru-RU" sz="1800" dirty="0"/>
              <a:t>Должны быть явно объявлены</a:t>
            </a:r>
          </a:p>
          <a:p>
            <a:pPr>
              <a:lnSpc>
                <a:spcPct val="90000"/>
              </a:lnSpc>
            </a:pPr>
            <a:r>
              <a:rPr lang="ru-RU" sz="1800" dirty="0"/>
              <a:t>Каждая переменная имеет тип, идентификатор и область видимости</a:t>
            </a:r>
          </a:p>
          <a:p>
            <a:pPr>
              <a:lnSpc>
                <a:spcPct val="90000"/>
              </a:lnSpc>
            </a:pPr>
            <a:r>
              <a:rPr lang="ru-RU" sz="1800" dirty="0"/>
              <a:t>Определяются для класса, для экземпляра и внутри метода</a:t>
            </a:r>
          </a:p>
          <a:p>
            <a:endParaRPr lang="ru-RU" sz="1800" dirty="0"/>
          </a:p>
          <a:p>
            <a:pPr>
              <a:buNone/>
            </a:pPr>
            <a:r>
              <a:rPr lang="ru-RU" sz="1800" b="1" dirty="0"/>
              <a:t>Объявление переменных.</a:t>
            </a:r>
          </a:p>
          <a:p>
            <a:pPr>
              <a:lnSpc>
                <a:spcPct val="90000"/>
              </a:lnSpc>
            </a:pPr>
            <a:r>
              <a:rPr lang="ru-RU" sz="1800" dirty="0"/>
              <a:t>Может быть объявлена в любом месте блока кода</a:t>
            </a:r>
          </a:p>
          <a:p>
            <a:pPr>
              <a:lnSpc>
                <a:spcPct val="90000"/>
              </a:lnSpc>
            </a:pPr>
            <a:r>
              <a:rPr lang="ru-RU" sz="1800" dirty="0"/>
              <a:t>Должна быть объявлена перед использованием</a:t>
            </a:r>
          </a:p>
          <a:p>
            <a:pPr>
              <a:lnSpc>
                <a:spcPct val="90000"/>
              </a:lnSpc>
            </a:pPr>
            <a:r>
              <a:rPr lang="ru-RU" sz="1800" dirty="0"/>
              <a:t>Обычно переменные объявляются в начале блока</a:t>
            </a:r>
          </a:p>
          <a:p>
            <a:pPr>
              <a:lnSpc>
                <a:spcPct val="90000"/>
              </a:lnSpc>
            </a:pPr>
            <a:r>
              <a:rPr lang="ru-RU" sz="1800" dirty="0"/>
              <a:t>Область видимости определяется блоком</a:t>
            </a:r>
          </a:p>
          <a:p>
            <a:pPr>
              <a:lnSpc>
                <a:spcPct val="90000"/>
              </a:lnSpc>
            </a:pPr>
            <a:r>
              <a:rPr lang="ru-RU" sz="1800" dirty="0"/>
              <a:t>Необходимо инициализировать переменные перед использованием</a:t>
            </a:r>
          </a:p>
          <a:p>
            <a:pPr>
              <a:lnSpc>
                <a:spcPct val="90000"/>
              </a:lnSpc>
            </a:pPr>
            <a:r>
              <a:rPr lang="ru-RU" sz="1800" dirty="0"/>
              <a:t>Переменные простых типов инициализируются автоматически</a:t>
            </a:r>
          </a:p>
          <a:p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Переменные. Объявление переменных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1800" dirty="0"/>
              <a:t>Основная форма объявления</a:t>
            </a:r>
          </a:p>
          <a:p>
            <a:pPr algn="ctr">
              <a:buNone/>
            </a:pPr>
            <a:r>
              <a:rPr lang="ru-RU" sz="1800" b="1" dirty="0"/>
              <a:t>тип идентификатор </a:t>
            </a:r>
            <a:r>
              <a:rPr lang="en-US" sz="1800" b="1" dirty="0"/>
              <a:t>[ = </a:t>
            </a:r>
            <a:r>
              <a:rPr lang="ru-RU" sz="1800" b="1" dirty="0"/>
              <a:t>значение</a:t>
            </a:r>
            <a:r>
              <a:rPr lang="en-US" sz="1800" b="1" dirty="0"/>
              <a:t>];</a:t>
            </a:r>
            <a:endParaRPr lang="ru-RU" sz="1800" b="1" dirty="0"/>
          </a:p>
          <a:p>
            <a:pPr>
              <a:buNone/>
            </a:pPr>
            <a:endParaRPr lang="ru-RU" sz="1800" dirty="0"/>
          </a:p>
          <a:p>
            <a:pPr>
              <a:buNone/>
            </a:pPr>
            <a:r>
              <a:rPr lang="ru-RU" sz="1800" dirty="0"/>
              <a:t>При объявлении переменные могут быть проинициализированы</a:t>
            </a:r>
            <a:endParaRPr lang="en-US" sz="18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914400" y="2928934"/>
            <a:ext cx="7300938" cy="203132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package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_java._se._01._types;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class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VariablesExample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{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en-US" sz="14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static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void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main(String[]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args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 {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</a:t>
            </a:r>
            <a:r>
              <a:rPr kumimoji="0" lang="en-US" sz="1400" b="1" i="0" strike="noStrike" cap="none" normalizeH="0" baseline="0" dirty="0" err="1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int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itemsSold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= 10;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</a:t>
            </a:r>
            <a:r>
              <a:rPr kumimoji="0" lang="en-US" sz="14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float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itemCost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= 11.0f;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</a:t>
            </a:r>
            <a:r>
              <a:rPr kumimoji="0" lang="en-US" sz="1400" b="1" i="0" strike="noStrike" cap="none" normalizeH="0" baseline="0" dirty="0" err="1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int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, j, k;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</a:t>
            </a:r>
            <a:r>
              <a:rPr kumimoji="0" lang="en-US" sz="14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double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interestRate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}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Переменные. Объявление переменных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sz="1800" dirty="0"/>
              <a:t>Java </a:t>
            </a:r>
            <a:r>
              <a:rPr lang="ru-RU" sz="1800" dirty="0"/>
              <a:t>не позволяет присваивать переменной значение более длинного типа, если только это не константы. Исключение составляют операторы инкремента, декремента и операторы +=, </a:t>
            </a:r>
            <a:r>
              <a:rPr lang="ru-RU" sz="1800" dirty="0">
                <a:sym typeface="Symbol" pitchFamily="18" charset="2"/>
              </a:rPr>
              <a:t></a:t>
            </a:r>
            <a:r>
              <a:rPr lang="ru-RU" sz="1800" dirty="0"/>
              <a:t>=, *=, /=.</a:t>
            </a:r>
          </a:p>
          <a:p>
            <a:pPr marL="0" indent="0" algn="just">
              <a:buNone/>
            </a:pPr>
            <a:endParaRPr lang="ru-RU" sz="1800" dirty="0"/>
          </a:p>
          <a:p>
            <a:pPr marL="0" indent="0" algn="just">
              <a:buNone/>
            </a:pPr>
            <a:r>
              <a:rPr lang="ru-RU" sz="1800" dirty="0"/>
              <a:t>В именах переменных не могут использоваться символы арифметических и логических операторов, а также символ ‘#’. Применение символов ‘$’ и ‘_’ допустимо, в том числе и в первой позиции имени.</a:t>
            </a:r>
            <a:endParaRPr lang="en-US" sz="1800" dirty="0"/>
          </a:p>
          <a:p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Ключевые и зарезервированные языка </a:t>
            </a:r>
            <a:r>
              <a:rPr lang="en-US" dirty="0"/>
              <a:t>Java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28</a:t>
            </a:fld>
            <a:endParaRPr lang="en-US"/>
          </a:p>
        </p:txBody>
      </p:sp>
      <p:graphicFrame>
        <p:nvGraphicFramePr>
          <p:cNvPr id="6" name="Group 93"/>
          <p:cNvGraphicFramePr>
            <a:graphicFrameLocks/>
          </p:cNvGraphicFramePr>
          <p:nvPr/>
        </p:nvGraphicFramePr>
        <p:xfrm>
          <a:off x="857225" y="1285860"/>
          <a:ext cx="7358114" cy="4041775"/>
        </p:xfrm>
        <a:graphic>
          <a:graphicData uri="http://schemas.openxmlformats.org/drawingml/2006/table">
            <a:tbl>
              <a:tblPr/>
              <a:tblGrid>
                <a:gridCol w="114300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5732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7163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7163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71451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abstract</a:t>
                      </a: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continue</a:t>
                      </a: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for</a:t>
                      </a: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new</a:t>
                      </a: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switch</a:t>
                      </a: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assert</a:t>
                      </a: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default</a:t>
                      </a: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goto</a:t>
                      </a: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package</a:t>
                      </a: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synchronized</a:t>
                      </a: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boolean</a:t>
                      </a: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do</a:t>
                      </a: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if</a:t>
                      </a: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private</a:t>
                      </a: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this</a:t>
                      </a: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break</a:t>
                      </a: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double</a:t>
                      </a: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implements</a:t>
                      </a: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protected</a:t>
                      </a: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throw</a:t>
                      </a: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41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byte</a:t>
                      </a: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else</a:t>
                      </a: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import</a:t>
                      </a: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public</a:t>
                      </a: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throws</a:t>
                      </a: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case</a:t>
                      </a: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enum</a:t>
                      </a: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instanceof</a:t>
                      </a: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return</a:t>
                      </a: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transient</a:t>
                      </a: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catch</a:t>
                      </a: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extends</a:t>
                      </a: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int</a:t>
                      </a: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short</a:t>
                      </a: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try</a:t>
                      </a: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char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2B78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final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2B78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interface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2B78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static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2B78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void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2B78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class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2B78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finally</a:t>
                      </a: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long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strictfp</a:t>
                      </a: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volatile</a:t>
                      </a: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const</a:t>
                      </a: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float</a:t>
                      </a: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native</a:t>
                      </a: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super</a:t>
                      </a: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while</a:t>
                      </a: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B7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Ключевые и зарезервированные языка </a:t>
            </a:r>
            <a:r>
              <a:rPr lang="en-US" dirty="0"/>
              <a:t>Java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1800" dirty="0"/>
              <a:t>Кроме ключевых слов, в </a:t>
            </a:r>
            <a:r>
              <a:rPr lang="en-US" sz="1800" dirty="0"/>
              <a:t>Java</a:t>
            </a:r>
            <a:r>
              <a:rPr lang="ru-RU" sz="1800" dirty="0"/>
              <a:t> существуют три литерала: </a:t>
            </a:r>
            <a:r>
              <a:rPr lang="en-US" sz="1800" b="1" dirty="0"/>
              <a:t>null</a:t>
            </a:r>
            <a:r>
              <a:rPr lang="ru-RU" sz="1800" dirty="0"/>
              <a:t>, </a:t>
            </a:r>
            <a:r>
              <a:rPr lang="en-US" sz="1800" b="1" dirty="0"/>
              <a:t>true</a:t>
            </a:r>
            <a:r>
              <a:rPr lang="ru-RU" sz="1800" dirty="0"/>
              <a:t>, </a:t>
            </a:r>
            <a:r>
              <a:rPr lang="en-US" sz="1800" b="1" dirty="0"/>
              <a:t>false</a:t>
            </a:r>
            <a:r>
              <a:rPr lang="ru-RU" sz="1800" dirty="0"/>
              <a:t>, не относящиеся к ключевым и зарезервированным словам. Зарезервированные слова: </a:t>
            </a:r>
            <a:r>
              <a:rPr lang="en-US" sz="1800" b="1" dirty="0"/>
              <a:t>const</a:t>
            </a:r>
            <a:r>
              <a:rPr lang="ru-RU" sz="1800" dirty="0"/>
              <a:t>, </a:t>
            </a:r>
            <a:r>
              <a:rPr lang="en-US" sz="1800" b="1" dirty="0" err="1"/>
              <a:t>goto</a:t>
            </a:r>
            <a:r>
              <a:rPr lang="ru-RU" dirty="0"/>
              <a:t>.</a:t>
            </a:r>
          </a:p>
          <a:p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10F1775-5A45-F9D1-923D-2178BEA20C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E1BCF7B-1486-91DE-3A2C-5A214BAC4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Введение в язык </a:t>
            </a:r>
            <a:r>
              <a:rPr lang="en-US" dirty="0"/>
              <a:t>Java</a:t>
            </a: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DADCCB1D-4182-1891-AB65-5C9D4F6304D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584E1C43-D87E-96A2-76DD-DC74010CBB8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38571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Литералы</a:t>
            </a:r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30</a:t>
            </a:fld>
            <a:endParaRPr lang="en-US"/>
          </a:p>
        </p:txBody>
      </p:sp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1428728" y="1142984"/>
          <a:ext cx="6072230" cy="49128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Visio" r:id="rId3" imgW="6221730" imgH="4951730" progId="Visio.Drawing.11">
                  <p:embed/>
                </p:oleObj>
              </mc:Choice>
              <mc:Fallback>
                <p:oleObj name="Visio" r:id="rId3" imgW="6221730" imgH="4951730" progId="Visio.Drawing.1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28" y="1142984"/>
                        <a:ext cx="6072230" cy="49128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Преобразования типов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  <a:tabLst>
                <a:tab pos="0" algn="l"/>
              </a:tabLst>
            </a:pPr>
            <a:r>
              <a:rPr lang="en-US" sz="1800" dirty="0"/>
              <a:t>Java</a:t>
            </a:r>
            <a:r>
              <a:rPr lang="ru-RU" sz="1800" dirty="0"/>
              <a:t> запрещает смешивать в выражениях величины разных типов, однако при числовых операциях такое часто бывает необходимо. Различают повышающее (разрешенное, неявное) преобразование и понижающее приведение типа.</a:t>
            </a:r>
          </a:p>
          <a:p>
            <a:pPr marL="0" indent="0" algn="just">
              <a:buNone/>
              <a:tabLst>
                <a:tab pos="0" algn="l"/>
              </a:tabLst>
            </a:pPr>
            <a:endParaRPr lang="ru-RU" sz="1800" dirty="0"/>
          </a:p>
          <a:p>
            <a:pPr marL="0" indent="0" algn="just">
              <a:buNone/>
              <a:tabLst>
                <a:tab pos="0" algn="l"/>
              </a:tabLst>
            </a:pPr>
            <a:r>
              <a:rPr lang="ru-RU" sz="1800" dirty="0"/>
              <a:t>Повышающее преобразование осуществляется автоматически по следующему правилу. Серыми стрелками обозначены преобразования, при которых может произойти потеря точности.</a:t>
            </a:r>
          </a:p>
          <a:p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31</a:t>
            </a:fld>
            <a:endParaRPr lang="en-US"/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2286000" y="3786198"/>
          <a:ext cx="4286264" cy="21431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Visio" r:id="rId3" imgW="4695190" imgH="2345690" progId="Visio.Drawing.11">
                  <p:embed/>
                </p:oleObj>
              </mc:Choice>
              <mc:Fallback>
                <p:oleObj name="Visio" r:id="rId3" imgW="4695190" imgH="2345690" progId="Visio.Drawing.1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786198"/>
                        <a:ext cx="4286264" cy="21431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Расширяющее и сужающее преобразование типов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1800" dirty="0">
                <a:solidFill>
                  <a:srgbClr val="000000"/>
                </a:solidFill>
                <a:cs typeface="Times New Roman" pitchFamily="18" charset="0"/>
              </a:rPr>
              <a:t>Расширяющее преобразование. 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Результирующий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тип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имеет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больший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диапазон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значений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чем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исходный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тип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:</a:t>
            </a:r>
            <a:endParaRPr lang="ru-RU" sz="1800" dirty="0">
              <a:solidFill>
                <a:srgbClr val="000000"/>
              </a:solidFill>
              <a:cs typeface="Times New Roman" pitchFamily="18" charset="0"/>
            </a:endParaRPr>
          </a:p>
          <a:p>
            <a:pPr marL="0" indent="0" algn="just"/>
            <a:endParaRPr lang="ru-RU" sz="1800" dirty="0">
              <a:solidFill>
                <a:srgbClr val="000000"/>
              </a:solidFill>
              <a:cs typeface="Times New Roman" pitchFamily="18" charset="0"/>
            </a:endParaRPr>
          </a:p>
          <a:p>
            <a:pPr marL="0" indent="0" algn="just"/>
            <a:endParaRPr lang="ru-RU" sz="1800" dirty="0">
              <a:solidFill>
                <a:srgbClr val="000000"/>
              </a:solidFill>
              <a:cs typeface="Times New Roman" pitchFamily="18" charset="0"/>
            </a:endParaRPr>
          </a:p>
          <a:p>
            <a:pPr marL="0" indent="0" algn="just"/>
            <a:endParaRPr lang="ru-RU" sz="1800" dirty="0">
              <a:solidFill>
                <a:srgbClr val="000000"/>
              </a:solidFill>
              <a:cs typeface="Times New Roman" pitchFamily="18" charset="0"/>
            </a:endParaRPr>
          </a:p>
          <a:p>
            <a:pPr marL="0" indent="0" algn="just"/>
            <a:endParaRPr lang="ru-RU" sz="1800" dirty="0">
              <a:solidFill>
                <a:srgbClr val="000000"/>
              </a:solidFill>
              <a:cs typeface="Times New Roman" pitchFamily="18" charset="0"/>
            </a:endParaRPr>
          </a:p>
          <a:p>
            <a:pPr marL="0" indent="0" algn="just"/>
            <a:endParaRPr lang="ru-RU" sz="1800" dirty="0">
              <a:solidFill>
                <a:srgbClr val="000000"/>
              </a:solidFill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1800" dirty="0">
              <a:solidFill>
                <a:srgbClr val="000000"/>
              </a:solidFill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1800" dirty="0">
                <a:solidFill>
                  <a:srgbClr val="000000"/>
                </a:solidFill>
                <a:cs typeface="Times New Roman" pitchFamily="18" charset="0"/>
              </a:rPr>
              <a:t>Сужающее преобразование. .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Результирующий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тип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имеет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ru-RU" sz="1800" dirty="0">
                <a:solidFill>
                  <a:srgbClr val="000000"/>
                </a:solidFill>
                <a:cs typeface="Times New Roman" pitchFamily="18" charset="0"/>
              </a:rPr>
              <a:t>меньший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диапазон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значений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чем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исходный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тип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000100" y="2071678"/>
            <a:ext cx="7143800" cy="124649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en-US" sz="1500" b="1" i="0" strike="noStrike" cap="none" normalizeH="0" baseline="0" dirty="0" err="1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int</a:t>
            </a:r>
            <a:r>
              <a:rPr kumimoji="0" lang="en-US" sz="15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x = 200;</a:t>
            </a:r>
            <a:endParaRPr kumimoji="0" lang="en-US" sz="15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en-US" sz="15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long</a:t>
            </a:r>
            <a:r>
              <a:rPr kumimoji="0" lang="en-US" sz="15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y = (</a:t>
            </a:r>
            <a:r>
              <a:rPr kumimoji="0" lang="en-US" sz="15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long</a:t>
            </a:r>
            <a:r>
              <a:rPr kumimoji="0" lang="en-US" sz="15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)x; </a:t>
            </a:r>
            <a:endParaRPr kumimoji="0" lang="en-US" sz="15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en-US" sz="15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long</a:t>
            </a:r>
            <a:r>
              <a:rPr kumimoji="0" lang="en-US" sz="15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z = x;</a:t>
            </a:r>
            <a:endParaRPr kumimoji="0" lang="en-US" sz="15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en-US" sz="15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long</a:t>
            </a:r>
            <a:r>
              <a:rPr kumimoji="0" lang="ru-RU" sz="15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5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value</a:t>
            </a:r>
            <a:r>
              <a:rPr kumimoji="0" lang="ru-RU" sz="15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1 = (</a:t>
            </a:r>
            <a:r>
              <a:rPr kumimoji="0" lang="en-US" sz="15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long</a:t>
            </a:r>
            <a:r>
              <a:rPr kumimoji="0" lang="ru-RU" sz="15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)200; </a:t>
            </a:r>
            <a:r>
              <a:rPr kumimoji="0" lang="ru-RU" sz="1500" b="0" i="0" strike="noStrike" cap="none" normalizeH="0" baseline="0" dirty="0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//необязательно, т.к. компилятор делает это автоматически</a:t>
            </a:r>
            <a:endParaRPr kumimoji="0" lang="ru-RU" sz="15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000100" y="4857760"/>
            <a:ext cx="7143800" cy="78483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en-US" sz="15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long</a:t>
            </a:r>
            <a:r>
              <a:rPr kumimoji="0" lang="en-US" sz="15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value2 = 1000L;</a:t>
            </a:r>
            <a:endParaRPr kumimoji="0" lang="en-US" sz="15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en-US" sz="1500" b="1" i="0" strike="noStrike" cap="none" normalizeH="0" baseline="0" dirty="0" err="1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int</a:t>
            </a:r>
            <a:r>
              <a:rPr kumimoji="0" lang="en-US" sz="15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value3 = (</a:t>
            </a:r>
            <a:r>
              <a:rPr kumimoji="0" lang="en-US" sz="1500" b="1" i="0" strike="noStrike" cap="none" normalizeH="0" baseline="0" dirty="0" err="1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int</a:t>
            </a:r>
            <a:r>
              <a:rPr kumimoji="0" lang="en-US" sz="15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)value2; </a:t>
            </a:r>
            <a:r>
              <a:rPr kumimoji="0" lang="en-US" sz="1500" b="0" i="0" strike="noStrike" cap="none" normalizeH="0" baseline="0" dirty="0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//</a:t>
            </a:r>
            <a:r>
              <a:rPr kumimoji="0" lang="en-US" sz="1500" b="0" i="0" strike="noStrike" cap="none" normalizeH="0" baseline="0" dirty="0" err="1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обязательно</a:t>
            </a:r>
            <a:r>
              <a:rPr kumimoji="0" lang="en-US" sz="1500" b="0" i="0" strike="noStrike" cap="none" normalizeH="0" baseline="0" dirty="0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 </a:t>
            </a:r>
            <a:r>
              <a:rPr kumimoji="0" lang="ru-RU" sz="1500" b="0" i="0" strike="noStrike" cap="none" normalizeH="0" baseline="0" dirty="0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Иногда это единственный способ сделать код компилируемым</a:t>
            </a:r>
            <a:endParaRPr kumimoji="0" lang="ru-RU" sz="15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Потеря точности при преобразовании типов. </a:t>
            </a:r>
            <a:r>
              <a:rPr lang="en-US" dirty="0"/>
              <a:t>Example </a:t>
            </a:r>
            <a:r>
              <a:rPr lang="ru-RU" dirty="0"/>
              <a:t>8</a:t>
            </a:r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928662" y="1285860"/>
            <a:ext cx="7215238" cy="452431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package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_java._se._01._types;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2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class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LoseAccuracy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{</a:t>
            </a:r>
            <a:endParaRPr lang="ru-RU" sz="1200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2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static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2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void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main(String[]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args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 {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200" b="1" dirty="0">
                <a:solidFill>
                  <a:srgbClr val="7F0055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</a:t>
            </a:r>
            <a:r>
              <a:rPr kumimoji="0" lang="en-US" sz="12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byte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b = 10;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200" b="1" dirty="0">
                <a:solidFill>
                  <a:srgbClr val="7F0055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</a:t>
            </a:r>
            <a:r>
              <a:rPr kumimoji="0" lang="en-US" sz="12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long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200" b="0" i="0" u="sng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e1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e1 = b;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 </a:t>
            </a:r>
            <a:r>
              <a:rPr kumimoji="0" lang="en-US" sz="12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long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a = 10000000000L;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 </a:t>
            </a:r>
            <a:r>
              <a:rPr kumimoji="0" lang="en-US" sz="1200" b="1" i="0" u="none" strike="noStrike" cap="none" normalizeH="0" baseline="0" dirty="0" err="1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int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x;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x = (</a:t>
            </a:r>
            <a:r>
              <a:rPr kumimoji="0" lang="en-US" sz="1200" b="1" i="0" u="none" strike="noStrike" cap="none" normalizeH="0" baseline="0" dirty="0" err="1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int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)a;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200" b="0" i="1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"1 - "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+x);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 </a:t>
            </a:r>
            <a:r>
              <a:rPr kumimoji="0" lang="en-US" sz="12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byte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b5 = 50;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//byte b4 = b5*2;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 </a:t>
            </a:r>
            <a:r>
              <a:rPr kumimoji="0" lang="en-US" sz="12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byte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200" b="0" i="0" u="sng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b4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= (</a:t>
            </a:r>
            <a:r>
              <a:rPr kumimoji="0" lang="en-US" sz="12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byte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)(b5*2);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 </a:t>
            </a:r>
            <a:r>
              <a:rPr kumimoji="0" lang="en-US" sz="12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byte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b1=50, b2=20, b3=127;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 </a:t>
            </a:r>
            <a:r>
              <a:rPr kumimoji="0" lang="en-US" sz="1200" b="1" i="0" u="none" strike="noStrike" cap="none" normalizeH="0" baseline="0" dirty="0" err="1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int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x2 = b1*b2*b3;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200" b="0" i="1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"2 - "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+x2);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 </a:t>
            </a:r>
            <a:r>
              <a:rPr kumimoji="0" lang="en-US" sz="12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double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d=12.34;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 </a:t>
            </a:r>
            <a:r>
              <a:rPr kumimoji="0" lang="en-US" sz="1200" b="1" i="0" u="none" strike="noStrike" cap="none" normalizeH="0" baseline="0" dirty="0" err="1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int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x3;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x3 = (</a:t>
            </a:r>
            <a:r>
              <a:rPr kumimoji="0" lang="en-US" sz="1200" b="1" i="0" u="none" strike="noStrike" cap="none" normalizeH="0" baseline="0" dirty="0" err="1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int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)d;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200" b="0" i="1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"3 - "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+x3);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Потеря точности при преобразовании типов. </a:t>
            </a:r>
            <a:r>
              <a:rPr lang="en-US" dirty="0"/>
              <a:t>Example </a:t>
            </a:r>
            <a:r>
              <a:rPr lang="ru-RU" dirty="0"/>
              <a:t>8</a:t>
            </a:r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928662" y="1285860"/>
            <a:ext cx="7286676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b="1" dirty="0">
                <a:solidFill>
                  <a:srgbClr val="7F0055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lang="en-US" sz="1200" b="1" dirty="0" err="1">
                <a:solidFill>
                  <a:srgbClr val="7F0055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x4 = 123456789;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lang="en-US" sz="1200" b="1" dirty="0">
                <a:solidFill>
                  <a:srgbClr val="7F0055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float</a:t>
            </a:r>
            <a:r>
              <a:rPr lang="en-US" sz="12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f = x4;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lang="en-US" sz="1200" b="1" dirty="0">
                <a:solidFill>
                  <a:srgbClr val="7F0055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double</a:t>
            </a:r>
            <a:r>
              <a:rPr lang="en-US" sz="12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d1 = x4;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lang="en-US" sz="1200" dirty="0" err="1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lang="en-US" sz="1200" i="1" dirty="0" err="1">
                <a:solidFill>
                  <a:srgbClr val="0000C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lang="en-US" sz="1200" dirty="0" err="1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lang="en-US" sz="12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lang="en-US" sz="1200" dirty="0">
                <a:solidFill>
                  <a:srgbClr val="2A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"4 - "</a:t>
            </a:r>
            <a:r>
              <a:rPr lang="en-US" sz="12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+f);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lang="en-US" sz="1200" dirty="0" err="1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lang="en-US" sz="1200" i="1" dirty="0" err="1">
                <a:solidFill>
                  <a:srgbClr val="0000C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lang="en-US" sz="1200" dirty="0" err="1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lang="en-US" sz="12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lang="en-US" sz="1200" dirty="0">
                <a:solidFill>
                  <a:srgbClr val="2A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"5 - "</a:t>
            </a:r>
            <a:r>
              <a:rPr lang="en-US" sz="12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+d1);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		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lang="en-US" sz="1200" b="1" dirty="0">
                <a:solidFill>
                  <a:srgbClr val="7F0055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float</a:t>
            </a:r>
            <a:r>
              <a:rPr lang="en-US" sz="12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f2 = 1.234567890f;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lang="en-US" sz="1200" b="1" dirty="0">
                <a:solidFill>
                  <a:srgbClr val="7F0055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double</a:t>
            </a:r>
            <a:r>
              <a:rPr lang="en-US" sz="12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d2 = f2;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lang="en-US" sz="1200" dirty="0" err="1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lang="en-US" sz="1200" i="1" dirty="0" err="1">
                <a:solidFill>
                  <a:srgbClr val="0000C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lang="en-US" sz="1200" dirty="0" err="1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lang="en-US" sz="12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lang="en-US" sz="1200" dirty="0">
                <a:solidFill>
                  <a:srgbClr val="2A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"6 - "</a:t>
            </a:r>
            <a:r>
              <a:rPr lang="en-US" sz="12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+d2);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lang="en-US" sz="1200" b="1" dirty="0">
                <a:solidFill>
                  <a:srgbClr val="7F0055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long</a:t>
            </a:r>
            <a:r>
              <a:rPr lang="en-US" sz="12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200" u="sng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l2</a:t>
            </a:r>
            <a:r>
              <a:rPr lang="en-US" sz="12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= 123456789L;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lang="en-US" sz="1200" b="1" dirty="0">
                <a:solidFill>
                  <a:srgbClr val="7F0055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float</a:t>
            </a:r>
            <a:r>
              <a:rPr lang="en-US" sz="12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f3 = f2;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lang="en-US" sz="1200" dirty="0" err="1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lang="en-US" sz="1200" i="1" dirty="0" err="1">
                <a:solidFill>
                  <a:srgbClr val="0000C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lang="en-US" sz="1200" dirty="0" err="1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lang="en-US" sz="12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lang="en-US" sz="1200" dirty="0">
                <a:solidFill>
                  <a:srgbClr val="2A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"7 - "</a:t>
            </a:r>
            <a:r>
              <a:rPr lang="en-US" sz="12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+f3);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</a:t>
            </a:r>
            <a:r>
              <a:rPr lang="en-US" sz="12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}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}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одержимое 2"/>
          <p:cNvSpPr>
            <a:spLocks noGrp="1"/>
          </p:cNvSpPr>
          <p:nvPr>
            <p:ph idx="1"/>
          </p:nvPr>
        </p:nvSpPr>
        <p:spPr>
          <a:xfrm>
            <a:off x="928662" y="4286256"/>
            <a:ext cx="7315200" cy="423850"/>
          </a:xfrm>
        </p:spPr>
        <p:txBody>
          <a:bodyPr/>
          <a:lstStyle/>
          <a:p>
            <a:pPr>
              <a:buNone/>
            </a:pPr>
            <a:r>
              <a:rPr lang="ru-RU" sz="1800" dirty="0"/>
              <a:t>Результат:</a:t>
            </a:r>
            <a:endParaRPr lang="en-US" sz="1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928926" y="4429132"/>
            <a:ext cx="2643206" cy="160043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1 - 1410065408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2 - 127000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3 - 12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4 - 1.23456792E8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5 - 1.23456789E8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6 - 1.2345678806304932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7 - 1.2345679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Классы-оболочки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1800" dirty="0"/>
              <a:t>Кроме базовых типов данных широко используются соответствующие классы (</a:t>
            </a:r>
            <a:r>
              <a:rPr lang="en-US" sz="1800" dirty="0"/>
              <a:t>wrapper</a:t>
            </a:r>
            <a:r>
              <a:rPr lang="ru-RU" sz="1800" dirty="0"/>
              <a:t> классы</a:t>
            </a:r>
            <a:r>
              <a:rPr lang="en-US" sz="1800" dirty="0"/>
              <a:t>)</a:t>
            </a:r>
            <a:r>
              <a:rPr lang="ru-RU" sz="1800" dirty="0"/>
              <a:t>: </a:t>
            </a:r>
            <a:r>
              <a:rPr lang="ru-RU" sz="1800" b="1" dirty="0" err="1"/>
              <a:t>Boolean</a:t>
            </a:r>
            <a:r>
              <a:rPr lang="ru-RU" sz="1800" b="1" dirty="0"/>
              <a:t>, </a:t>
            </a:r>
            <a:r>
              <a:rPr lang="ru-RU" sz="1800" b="1" dirty="0" err="1"/>
              <a:t>Character</a:t>
            </a:r>
            <a:r>
              <a:rPr lang="ru-RU" sz="1800" b="1" dirty="0"/>
              <a:t>, </a:t>
            </a:r>
            <a:r>
              <a:rPr lang="ru-RU" sz="1800" b="1" dirty="0" err="1"/>
              <a:t>Integer</a:t>
            </a:r>
            <a:r>
              <a:rPr lang="ru-RU" sz="1800" b="1" dirty="0"/>
              <a:t>, </a:t>
            </a:r>
            <a:r>
              <a:rPr lang="en-US" sz="1800" b="1" dirty="0"/>
              <a:t>Byte</a:t>
            </a:r>
            <a:r>
              <a:rPr lang="ru-RU" sz="1800" b="1" dirty="0"/>
              <a:t>, </a:t>
            </a:r>
            <a:r>
              <a:rPr lang="en-US" sz="1800" b="1" dirty="0"/>
              <a:t>Short</a:t>
            </a:r>
            <a:r>
              <a:rPr lang="ru-RU" sz="1800" b="1" dirty="0"/>
              <a:t>, </a:t>
            </a:r>
            <a:r>
              <a:rPr lang="ru-RU" sz="1800" b="1" dirty="0" err="1"/>
              <a:t>Long</a:t>
            </a:r>
            <a:r>
              <a:rPr lang="ru-RU" sz="1800" b="1" dirty="0"/>
              <a:t>, </a:t>
            </a:r>
            <a:r>
              <a:rPr lang="ru-RU" sz="1800" b="1" dirty="0" err="1"/>
              <a:t>Float</a:t>
            </a:r>
            <a:r>
              <a:rPr lang="ru-RU" sz="1800" b="1" dirty="0"/>
              <a:t>, </a:t>
            </a:r>
            <a:r>
              <a:rPr lang="ru-RU" sz="1800" b="1" dirty="0" err="1"/>
              <a:t>Double</a:t>
            </a:r>
            <a:r>
              <a:rPr lang="ru-RU" sz="1800" b="1" dirty="0"/>
              <a:t>.</a:t>
            </a:r>
            <a:r>
              <a:rPr lang="ru-RU" sz="1800" dirty="0"/>
              <a:t> Объекты этих классов могут хранить те же значения, что и соответствующие им базовые типы.</a:t>
            </a:r>
          </a:p>
          <a:p>
            <a:pPr marL="0" indent="0" algn="just"/>
            <a:endParaRPr lang="ru-RU" sz="1800" dirty="0"/>
          </a:p>
          <a:p>
            <a:pPr marL="0" indent="0" algn="just">
              <a:buNone/>
            </a:pPr>
            <a:r>
              <a:rPr lang="ru-RU" sz="1800" dirty="0"/>
              <a:t>Объекты</a:t>
            </a:r>
            <a:r>
              <a:rPr lang="ru-RU" sz="1800" b="1" dirty="0"/>
              <a:t> </a:t>
            </a:r>
            <a:r>
              <a:rPr lang="ru-RU" sz="1800" dirty="0"/>
              <a:t>этих классов представляют ссылки на участки динамической памяти, в которой хранятся их значения  и являются классами оболочками для значений базовых типов. Указанные классы</a:t>
            </a:r>
            <a:r>
              <a:rPr lang="en-US" sz="1800" dirty="0"/>
              <a:t> </a:t>
            </a:r>
            <a:r>
              <a:rPr lang="ru-RU" sz="1800" dirty="0"/>
              <a:t>являются наследниками абстрактного класса </a:t>
            </a:r>
            <a:r>
              <a:rPr lang="ru-RU" sz="1800" b="1" dirty="0" err="1"/>
              <a:t>Number</a:t>
            </a:r>
            <a:r>
              <a:rPr lang="ru-RU" sz="1800" b="1" dirty="0"/>
              <a:t> </a:t>
            </a:r>
            <a:r>
              <a:rPr lang="ru-RU" sz="1800" dirty="0"/>
              <a:t>и реализуют интерфейс</a:t>
            </a:r>
            <a:r>
              <a:rPr lang="ru-RU" sz="1800" b="1" dirty="0"/>
              <a:t> </a:t>
            </a:r>
            <a:r>
              <a:rPr lang="en-US" sz="1800" b="1" dirty="0"/>
              <a:t>Comparable</a:t>
            </a:r>
            <a:r>
              <a:rPr lang="ru-RU" sz="1800" dirty="0"/>
              <a:t>, представляющий собой интерфейс для работы со всеми скалярными типами.</a:t>
            </a:r>
          </a:p>
          <a:p>
            <a:pPr marL="0" indent="0" algn="just">
              <a:buNone/>
            </a:pPr>
            <a:endParaRPr lang="ru-RU" sz="1800" dirty="0"/>
          </a:p>
          <a:p>
            <a:pPr marL="0" indent="0" algn="just">
              <a:buNone/>
            </a:pPr>
            <a:r>
              <a:rPr lang="ru-RU" sz="1800" dirty="0"/>
              <a:t>Объекты этих классов являются константными</a:t>
            </a:r>
            <a:endParaRPr lang="en-US" sz="18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Классы-оболочки</a:t>
            </a:r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36</a:t>
            </a:fld>
            <a:endParaRPr lang="en-US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/>
        </p:nvGraphicFramePr>
        <p:xfrm>
          <a:off x="2214546" y="1285860"/>
          <a:ext cx="4786346" cy="47529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Классы-оболочки. </a:t>
            </a:r>
            <a:r>
              <a:rPr lang="en-US" dirty="0"/>
              <a:t>Example </a:t>
            </a:r>
            <a:r>
              <a:rPr lang="ru-RU" dirty="0"/>
              <a:t>9</a:t>
            </a:r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914400" y="1142984"/>
            <a:ext cx="7372376" cy="310854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package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_java._se._01._types;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class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IntegerPack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{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static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void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main(String[]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args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 {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Integer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=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new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Integer(10);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"In main - before call function -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="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+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changeInteger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"In main - after call function -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="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+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}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public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static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void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changeInteger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(Integer x) {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"In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changeInteger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- before change - x=“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+x);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x =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new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Integer(20);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"In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changeInteger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- after change - x="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+ x);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}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}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одержимое 2"/>
          <p:cNvSpPr>
            <a:spLocks noGrp="1"/>
          </p:cNvSpPr>
          <p:nvPr>
            <p:ph idx="1"/>
          </p:nvPr>
        </p:nvSpPr>
        <p:spPr>
          <a:xfrm>
            <a:off x="928662" y="4286256"/>
            <a:ext cx="7315200" cy="423850"/>
          </a:xfrm>
        </p:spPr>
        <p:txBody>
          <a:bodyPr/>
          <a:lstStyle/>
          <a:p>
            <a:pPr>
              <a:buNone/>
            </a:pPr>
            <a:r>
              <a:rPr lang="ru-RU" sz="1800" dirty="0"/>
              <a:t>Результат:</a:t>
            </a:r>
            <a:endParaRPr lang="en-US" sz="1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285984" y="4572008"/>
            <a:ext cx="4572000" cy="9541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In main - before call function -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=10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In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changeInteger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- before change - x=10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In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changeInteger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- after change - x=20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In main - after call function -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=10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Классы-оболочки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1800" dirty="0">
                <a:ea typeface="Times New Roman" pitchFamily="18" charset="0"/>
              </a:rPr>
              <a:t>Если требуется создать метод, изменяющий свои числовые параметры, необходимо воспользоваться классами вспомогательных типов из пакета </a:t>
            </a:r>
            <a:r>
              <a:rPr lang="en-US" sz="1800" dirty="0">
                <a:ea typeface="Times New Roman" pitchFamily="18" charset="0"/>
              </a:rPr>
              <a:t>org</a:t>
            </a:r>
            <a:r>
              <a:rPr lang="ru-RU" sz="1800" dirty="0">
                <a:ea typeface="Times New Roman" pitchFamily="18" charset="0"/>
              </a:rPr>
              <a:t>.</a:t>
            </a:r>
            <a:r>
              <a:rPr lang="en-US" sz="1800" dirty="0" err="1">
                <a:ea typeface="Times New Roman" pitchFamily="18" charset="0"/>
              </a:rPr>
              <a:t>omg</a:t>
            </a:r>
            <a:r>
              <a:rPr lang="ru-RU" sz="1800" dirty="0">
                <a:ea typeface="Times New Roman" pitchFamily="18" charset="0"/>
              </a:rPr>
              <a:t>.</a:t>
            </a:r>
            <a:r>
              <a:rPr lang="en-US" sz="1800" dirty="0">
                <a:ea typeface="Times New Roman" pitchFamily="18" charset="0"/>
              </a:rPr>
              <a:t>CORBA</a:t>
            </a:r>
          </a:p>
          <a:p>
            <a:pPr marL="0" lvl="0" indent="449263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1800" b="1" dirty="0" err="1">
                <a:ea typeface="Times New Roman" pitchFamily="18" charset="0"/>
              </a:rPr>
              <a:t>IntHolder</a:t>
            </a:r>
            <a:r>
              <a:rPr lang="en-US" sz="1800" dirty="0">
                <a:ea typeface="Times New Roman" pitchFamily="18" charset="0"/>
              </a:rPr>
              <a:t>, </a:t>
            </a:r>
            <a:r>
              <a:rPr lang="en-US" sz="1800" b="1" dirty="0" err="1">
                <a:ea typeface="Times New Roman" pitchFamily="18" charset="0"/>
              </a:rPr>
              <a:t>BooleanHolder</a:t>
            </a:r>
            <a:r>
              <a:rPr lang="en-US" sz="1800" dirty="0">
                <a:ea typeface="Times New Roman" pitchFamily="18" charset="0"/>
              </a:rPr>
              <a:t> </a:t>
            </a:r>
            <a:r>
              <a:rPr lang="ru-RU" sz="1800" dirty="0">
                <a:ea typeface="Times New Roman" pitchFamily="18" charset="0"/>
              </a:rPr>
              <a:t>и</a:t>
            </a:r>
            <a:r>
              <a:rPr lang="en-US" sz="1800" dirty="0">
                <a:ea typeface="Times New Roman" pitchFamily="18" charset="0"/>
              </a:rPr>
              <a:t> </a:t>
            </a:r>
            <a:r>
              <a:rPr lang="ru-RU" sz="1800" dirty="0" err="1">
                <a:ea typeface="Times New Roman" pitchFamily="18" charset="0"/>
              </a:rPr>
              <a:t>др</a:t>
            </a:r>
            <a:r>
              <a:rPr lang="en-US" sz="1800" dirty="0">
                <a:ea typeface="Times New Roman" pitchFamily="18" charset="0"/>
              </a:rPr>
              <a:t>.</a:t>
            </a:r>
            <a:r>
              <a:rPr lang="ru-RU" sz="1800" dirty="0"/>
              <a:t> </a:t>
            </a:r>
          </a:p>
          <a:p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Классы-оболочки. </a:t>
            </a:r>
            <a:r>
              <a:rPr lang="en-US" dirty="0"/>
              <a:t>Example </a:t>
            </a:r>
            <a:r>
              <a:rPr lang="ru-RU" dirty="0"/>
              <a:t>10</a:t>
            </a:r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875734" y="1285860"/>
            <a:ext cx="7339604" cy="418576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package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_java._se._01._types;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import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org.omg.CORBA.IntHolder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class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HolderPack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{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public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static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void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main(String[]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args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 {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IntHolder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=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new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IntHolder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(10);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"In main - before call function -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=“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					+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i.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value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changeIntHolder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"In main - after call function -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=“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			+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i.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value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}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public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static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void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changeIntHolder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IntHolder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x) {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"In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changeIntHolder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- before change - x=“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					+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x.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value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x.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value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++;</a:t>
            </a: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    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"In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changeIntHolder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- after change - x=“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					+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x.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value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}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Введение в язык </a:t>
            </a:r>
            <a:r>
              <a:rPr lang="en-US" dirty="0"/>
              <a:t>Java. </a:t>
            </a:r>
            <a:r>
              <a:rPr lang="ru-RU" dirty="0"/>
              <a:t>Язык программирования </a:t>
            </a:r>
            <a:r>
              <a:rPr lang="ru-RU" dirty="0" err="1"/>
              <a:t>Java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sz="1800" b="1" dirty="0" err="1"/>
              <a:t>Java</a:t>
            </a:r>
            <a:r>
              <a:rPr lang="ru-RU" sz="1800" dirty="0"/>
              <a:t> - это </a:t>
            </a:r>
            <a:r>
              <a:rPr lang="ru-RU" sz="1800" i="1" dirty="0"/>
              <a:t>объектно-ориентированный</a:t>
            </a:r>
            <a:r>
              <a:rPr lang="ru-RU" sz="1800" dirty="0"/>
              <a:t>, </a:t>
            </a:r>
            <a:r>
              <a:rPr lang="ru-RU" sz="1800" i="1" dirty="0" err="1"/>
              <a:t>платформенно-независимый</a:t>
            </a:r>
            <a:r>
              <a:rPr lang="ru-RU" sz="1800" dirty="0"/>
              <a:t> язык программирования, используемый для разработки </a:t>
            </a:r>
            <a:r>
              <a:rPr lang="ru-RU" sz="1800" u="sng" dirty="0"/>
              <a:t>информационных систем</a:t>
            </a:r>
            <a:r>
              <a:rPr lang="ru-RU" sz="1800" dirty="0"/>
              <a:t>, работающих в сети </a:t>
            </a:r>
            <a:r>
              <a:rPr lang="ru-RU" sz="1800" i="1" dirty="0" err="1"/>
              <a:t>Internet</a:t>
            </a:r>
            <a:r>
              <a:rPr lang="ru-RU" sz="1800" dirty="0"/>
              <a:t>.</a:t>
            </a:r>
          </a:p>
          <a:p>
            <a:pPr algn="just">
              <a:buNone/>
            </a:pPr>
            <a:endParaRPr lang="ru-RU" sz="1800" dirty="0"/>
          </a:p>
          <a:p>
            <a:pPr algn="just">
              <a:buNone/>
            </a:pPr>
            <a:r>
              <a:rPr lang="ru-RU" sz="1800" dirty="0"/>
              <a:t>Объектно-ориентированный язык </a:t>
            </a:r>
            <a:r>
              <a:rPr lang="en-US" sz="1800" dirty="0"/>
              <a:t>Java</a:t>
            </a:r>
            <a:r>
              <a:rPr lang="ru-RU" sz="1800" dirty="0"/>
              <a:t>, разработанный в </a:t>
            </a:r>
            <a:r>
              <a:rPr lang="en-US" sz="1800" dirty="0"/>
              <a:t>Sun Microsystems</a:t>
            </a:r>
            <a:r>
              <a:rPr lang="ru-RU" sz="1800" dirty="0"/>
              <a:t>, предназначен для создания </a:t>
            </a:r>
            <a:r>
              <a:rPr lang="ru-RU" sz="1800" i="1" dirty="0"/>
              <a:t>переносимых</a:t>
            </a:r>
            <a:r>
              <a:rPr lang="ru-RU" sz="1800" dirty="0"/>
              <a:t> на различные платформы и операционные системы </a:t>
            </a:r>
            <a:r>
              <a:rPr lang="ru-RU" sz="1800" i="1" dirty="0"/>
              <a:t>программ</a:t>
            </a:r>
            <a:r>
              <a:rPr lang="ru-RU" sz="1800" dirty="0"/>
              <a:t>. Язык </a:t>
            </a:r>
            <a:r>
              <a:rPr lang="en-US" sz="1800" dirty="0"/>
              <a:t>Java</a:t>
            </a:r>
            <a:r>
              <a:rPr lang="ru-RU" sz="1800" dirty="0"/>
              <a:t> нашел широкое применение в </a:t>
            </a:r>
            <a:r>
              <a:rPr lang="ru-RU" sz="1800" dirty="0" err="1"/>
              <a:t>Интернет-приложениях</a:t>
            </a:r>
            <a:r>
              <a:rPr lang="ru-RU" sz="1800" dirty="0"/>
              <a:t>, добавив на статические и клиентские </a:t>
            </a:r>
            <a:r>
              <a:rPr lang="en-US" sz="1800" dirty="0"/>
              <a:t>Web</a:t>
            </a:r>
            <a:r>
              <a:rPr lang="ru-RU" sz="1800" dirty="0"/>
              <a:t>-страницы динамическую графику, улучшив интерфейсы и реализовав вычислительные возможности. Но объектно-ориентированная парадигма и </a:t>
            </a:r>
            <a:r>
              <a:rPr lang="ru-RU" sz="1800" dirty="0" err="1"/>
              <a:t>кроссплатформенность</a:t>
            </a:r>
            <a:r>
              <a:rPr lang="ru-RU" sz="1800" dirty="0"/>
              <a:t> привели к тому, что уже буквально через несколько лет после своего создания язык практически покинул клиентские страницы и перебрался на сервера. На стороне клиента его место занял язык </a:t>
            </a:r>
            <a:r>
              <a:rPr lang="en-US" sz="1800" dirty="0"/>
              <a:t>JavaScript</a:t>
            </a:r>
            <a:r>
              <a:rPr lang="ru-RU" sz="1800" dirty="0"/>
              <a:t>.</a:t>
            </a:r>
          </a:p>
          <a:p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Классы-оболочки. </a:t>
            </a:r>
            <a:r>
              <a:rPr lang="en-US" dirty="0"/>
              <a:t>Example </a:t>
            </a:r>
            <a:r>
              <a:rPr lang="ru-RU" dirty="0"/>
              <a:t>10</a:t>
            </a:r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6" name="Содержимое 2"/>
          <p:cNvSpPr>
            <a:spLocks noGrp="1"/>
          </p:cNvSpPr>
          <p:nvPr>
            <p:ph idx="1"/>
          </p:nvPr>
        </p:nvSpPr>
        <p:spPr>
          <a:xfrm>
            <a:off x="928662" y="1285860"/>
            <a:ext cx="7315200" cy="423850"/>
          </a:xfrm>
        </p:spPr>
        <p:txBody>
          <a:bodyPr/>
          <a:lstStyle/>
          <a:p>
            <a:pPr>
              <a:buNone/>
            </a:pPr>
            <a:r>
              <a:rPr lang="ru-RU" sz="1800" dirty="0"/>
              <a:t>Результат:</a:t>
            </a:r>
            <a:endParaRPr lang="en-US" sz="1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500298" y="1857364"/>
            <a:ext cx="4572000" cy="9541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In main - before call function -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=10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In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changeIntHolder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- before change - x=10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In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changeIntHolder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- after change - x=11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In main - after call function -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=11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Классы-оболочки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1800" dirty="0"/>
              <a:t>Класс </a:t>
            </a:r>
            <a:r>
              <a:rPr lang="en-US" sz="1800" dirty="0">
                <a:solidFill>
                  <a:srgbClr val="6B0D0D"/>
                </a:solidFill>
              </a:rPr>
              <a:t>Character</a:t>
            </a:r>
            <a:r>
              <a:rPr lang="en-US" sz="1800" dirty="0"/>
              <a:t> </a:t>
            </a:r>
            <a:r>
              <a:rPr lang="ru-RU" sz="1800" dirty="0"/>
              <a:t>не наследуется от </a:t>
            </a:r>
            <a:r>
              <a:rPr lang="ru-RU" sz="1800" dirty="0" err="1">
                <a:solidFill>
                  <a:srgbClr val="6B0D0D"/>
                </a:solidFill>
              </a:rPr>
              <a:t>Number</a:t>
            </a:r>
            <a:r>
              <a:rPr lang="ru-RU" sz="1800" dirty="0"/>
              <a:t>, так как ему нет необходимости поддерживать интерфейс классов, предназначенных для хранения результатов арифметических операций. Класс </a:t>
            </a:r>
            <a:r>
              <a:rPr lang="en-US" sz="1800" dirty="0">
                <a:solidFill>
                  <a:srgbClr val="6B0D0D"/>
                </a:solidFill>
              </a:rPr>
              <a:t>Character</a:t>
            </a:r>
            <a:r>
              <a:rPr lang="en-US" sz="1800" dirty="0"/>
              <a:t> </a:t>
            </a:r>
            <a:r>
              <a:rPr lang="ru-RU" sz="1800" dirty="0"/>
              <a:t>имеет целый ряд специфических методов для обработки символьной информации. У этого класса, в отличие от других классов оболочек, не существует конструктора с параметром типа </a:t>
            </a:r>
            <a:r>
              <a:rPr lang="en-US" sz="1800" dirty="0">
                <a:solidFill>
                  <a:srgbClr val="6B0D0D"/>
                </a:solidFill>
              </a:rPr>
              <a:t>String</a:t>
            </a:r>
            <a:r>
              <a:rPr lang="ru-RU" sz="1800" dirty="0"/>
              <a:t>.</a:t>
            </a:r>
          </a:p>
          <a:p>
            <a:pPr marL="0" indent="0" algn="just">
              <a:buNone/>
            </a:pPr>
            <a:endParaRPr lang="ru-RU" sz="1800" dirty="0"/>
          </a:p>
          <a:p>
            <a:pPr marL="723900" indent="-368300" algn="just"/>
            <a:r>
              <a:rPr lang="ru-RU" sz="1800" b="1" dirty="0" err="1"/>
              <a:t>digit</a:t>
            </a:r>
            <a:r>
              <a:rPr lang="ru-RU" sz="1800" b="1" dirty="0"/>
              <a:t>(</a:t>
            </a:r>
            <a:r>
              <a:rPr lang="ru-RU" sz="1800" b="1" dirty="0" err="1"/>
              <a:t>char</a:t>
            </a:r>
            <a:r>
              <a:rPr lang="ru-RU" sz="1800" b="1" dirty="0"/>
              <a:t> </a:t>
            </a:r>
            <a:r>
              <a:rPr lang="ru-RU" sz="1800" b="1" dirty="0" err="1"/>
              <a:t>ch</a:t>
            </a:r>
            <a:r>
              <a:rPr lang="ru-RU" sz="1800" b="1" dirty="0"/>
              <a:t>, </a:t>
            </a:r>
            <a:r>
              <a:rPr lang="ru-RU" sz="1800" b="1" dirty="0" err="1"/>
              <a:t>in</a:t>
            </a:r>
            <a:r>
              <a:rPr lang="ru-RU" sz="1800" b="1" dirty="0"/>
              <a:t> </a:t>
            </a:r>
            <a:r>
              <a:rPr lang="ru-RU" sz="1800" b="1" dirty="0" err="1"/>
              <a:t>radix</a:t>
            </a:r>
            <a:r>
              <a:rPr lang="ru-RU" sz="1800" b="1" dirty="0"/>
              <a:t>)</a:t>
            </a:r>
            <a:r>
              <a:rPr lang="ru-RU" sz="1800" dirty="0"/>
              <a:t> - переводит цифру </a:t>
            </a:r>
            <a:r>
              <a:rPr lang="ru-RU" sz="1800" dirty="0" err="1"/>
              <a:t>ch</a:t>
            </a:r>
            <a:r>
              <a:rPr lang="ru-RU" sz="1800" dirty="0"/>
              <a:t> системы счисления с основанием </a:t>
            </a:r>
            <a:r>
              <a:rPr lang="ru-RU" sz="1800" dirty="0" err="1"/>
              <a:t>radix</a:t>
            </a:r>
            <a:r>
              <a:rPr lang="ru-RU" sz="1800" dirty="0"/>
              <a:t> в ее числовое значение типа </a:t>
            </a:r>
            <a:r>
              <a:rPr lang="ru-RU" sz="1800" dirty="0" err="1"/>
              <a:t>int</a:t>
            </a:r>
            <a:r>
              <a:rPr lang="ru-RU" sz="1800" dirty="0"/>
              <a:t>. </a:t>
            </a:r>
          </a:p>
          <a:p>
            <a:pPr marL="723900" indent="-368300" algn="just"/>
            <a:r>
              <a:rPr lang="ru-RU" sz="1800" b="1" dirty="0" err="1"/>
              <a:t>forDigit</a:t>
            </a:r>
            <a:r>
              <a:rPr lang="ru-RU" sz="1800" b="1" dirty="0"/>
              <a:t>(</a:t>
            </a:r>
            <a:r>
              <a:rPr lang="ru-RU" sz="1800" b="1" dirty="0" err="1"/>
              <a:t>int</a:t>
            </a:r>
            <a:r>
              <a:rPr lang="ru-RU" sz="1800" b="1" dirty="0"/>
              <a:t> </a:t>
            </a:r>
            <a:r>
              <a:rPr lang="ru-RU" sz="1800" b="1" dirty="0" err="1"/>
              <a:t>digit</a:t>
            </a:r>
            <a:r>
              <a:rPr lang="ru-RU" sz="1800" b="1" dirty="0"/>
              <a:t>, </a:t>
            </a:r>
            <a:r>
              <a:rPr lang="ru-RU" sz="1800" b="1" dirty="0" err="1"/>
              <a:t>int</a:t>
            </a:r>
            <a:r>
              <a:rPr lang="ru-RU" sz="1800" b="1" dirty="0"/>
              <a:t> </a:t>
            </a:r>
            <a:r>
              <a:rPr lang="ru-RU" sz="1800" b="1" dirty="0" err="1"/>
              <a:t>radix</a:t>
            </a:r>
            <a:r>
              <a:rPr lang="ru-RU" sz="1800" b="1" dirty="0"/>
              <a:t>)</a:t>
            </a:r>
            <a:r>
              <a:rPr lang="ru-RU" sz="1800" dirty="0"/>
              <a:t>  - производит обратное преобразование целого числа </a:t>
            </a:r>
            <a:r>
              <a:rPr lang="ru-RU" sz="1800" dirty="0" err="1"/>
              <a:t>digit</a:t>
            </a:r>
            <a:r>
              <a:rPr lang="ru-RU" sz="1800" dirty="0"/>
              <a:t> в соответствующую цифру (тип </a:t>
            </a:r>
            <a:r>
              <a:rPr lang="ru-RU" sz="1800" dirty="0" err="1"/>
              <a:t>char</a:t>
            </a:r>
            <a:r>
              <a:rPr lang="ru-RU" sz="1800" dirty="0"/>
              <a:t>) в системе счисления с основанием </a:t>
            </a:r>
            <a:r>
              <a:rPr lang="ru-RU" sz="1800" dirty="0" err="1"/>
              <a:t>radix</a:t>
            </a:r>
            <a:r>
              <a:rPr lang="ru-RU" sz="1800" dirty="0"/>
              <a:t>. </a:t>
            </a:r>
          </a:p>
          <a:p>
            <a:pPr marL="0" indent="0"/>
            <a:endParaRPr lang="en-US" sz="18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Классы-оболочки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23900" indent="-368300" algn="just"/>
            <a:r>
              <a:rPr lang="ru-RU" sz="1800" dirty="0"/>
              <a:t>Основание системы счисления должно находиться в диапазоне от </a:t>
            </a:r>
            <a:r>
              <a:rPr lang="ru-RU" sz="1800" b="1" dirty="0" err="1"/>
              <a:t>Character.MIN_RADIX</a:t>
            </a:r>
            <a:r>
              <a:rPr lang="ru-RU" sz="1800" dirty="0"/>
              <a:t> до </a:t>
            </a:r>
            <a:r>
              <a:rPr lang="ru-RU" sz="1800" b="1" dirty="0" err="1"/>
              <a:t>Character.MAX_RADIX</a:t>
            </a:r>
            <a:r>
              <a:rPr lang="ru-RU" sz="1800" dirty="0"/>
              <a:t>. </a:t>
            </a:r>
          </a:p>
          <a:p>
            <a:pPr marL="723900" indent="-368300" algn="just"/>
            <a:r>
              <a:rPr lang="ru-RU" sz="1800" dirty="0"/>
              <a:t>Метод </a:t>
            </a:r>
            <a:r>
              <a:rPr lang="ru-RU" sz="1800" dirty="0" err="1"/>
              <a:t>to</a:t>
            </a:r>
            <a:r>
              <a:rPr lang="en-US" sz="1800" dirty="0"/>
              <a:t>S</a:t>
            </a:r>
            <a:r>
              <a:rPr lang="ru-RU" sz="1800" dirty="0" err="1"/>
              <a:t>tring</a:t>
            </a:r>
            <a:r>
              <a:rPr lang="ru-RU" sz="1800" dirty="0"/>
              <a:t>() переводит символ, содержащийся в классе, в строку с тем же символом. </a:t>
            </a:r>
          </a:p>
          <a:p>
            <a:pPr marL="723900" indent="-368300" algn="just"/>
            <a:r>
              <a:rPr lang="ru-RU" sz="1800" dirty="0"/>
              <a:t>Статические методы </a:t>
            </a:r>
            <a:r>
              <a:rPr lang="ru-RU" sz="1800" b="1" dirty="0" err="1"/>
              <a:t>toLowerCase</a:t>
            </a:r>
            <a:r>
              <a:rPr lang="ru-RU" sz="1800" b="1" dirty="0"/>
              <a:t>(), </a:t>
            </a:r>
            <a:r>
              <a:rPr lang="ru-RU" sz="1800" b="1" dirty="0" err="1"/>
              <a:t>touppercase</a:t>
            </a:r>
            <a:r>
              <a:rPr lang="ru-RU" sz="1800" b="1" dirty="0"/>
              <a:t>(), </a:t>
            </a:r>
            <a:r>
              <a:rPr lang="ru-RU" sz="1800" b="1" dirty="0" err="1"/>
              <a:t>toTitieCase</a:t>
            </a:r>
            <a:r>
              <a:rPr lang="ru-RU" sz="1800" b="1" dirty="0"/>
              <a:t>()</a:t>
            </a:r>
            <a:r>
              <a:rPr lang="ru-RU" sz="1800" dirty="0"/>
              <a:t> возвращают символ, содержащийся в классе, в указанном регистре. Последний из этих методов предназначен для правильного перевода в верхний регистр четырех кодов </a:t>
            </a:r>
            <a:r>
              <a:rPr lang="ru-RU" sz="1800" dirty="0" err="1"/>
              <a:t>Unicode</a:t>
            </a:r>
            <a:r>
              <a:rPr lang="ru-RU" sz="1800" dirty="0"/>
              <a:t>, не выражающихся одним символом. </a:t>
            </a:r>
          </a:p>
          <a:p>
            <a:pPr marL="723900" indent="-368300" algn="just"/>
            <a:r>
              <a:rPr lang="ru-RU" sz="1800" dirty="0"/>
              <a:t>Множество статических логических методов проверяют различные характеристики символа, переданного в качестве аргумента метода</a:t>
            </a:r>
            <a:r>
              <a:rPr lang="en-US" sz="1800" dirty="0"/>
              <a:t>.</a:t>
            </a:r>
            <a:endParaRPr lang="ru-RU" sz="1800" dirty="0"/>
          </a:p>
          <a:p>
            <a:pPr marL="0" indent="0"/>
            <a:endParaRPr lang="en-US" sz="18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Классы-оболочки. </a:t>
            </a:r>
            <a:r>
              <a:rPr lang="en-US" dirty="0"/>
              <a:t>Example </a:t>
            </a:r>
            <a:r>
              <a:rPr lang="ru-RU" dirty="0"/>
              <a:t>11</a:t>
            </a:r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928662" y="1214422"/>
            <a:ext cx="7286676" cy="418576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package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_java._se._01._types;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class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CharacterTest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{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public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static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void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main(String[]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args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){  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с</a:t>
            </a:r>
            <a:r>
              <a:rPr kumimoji="0" lang="en-US" sz="1400" b="1" i="0" u="none" strike="noStrike" cap="none" normalizeH="0" baseline="0" dirty="0" err="1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har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ch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= 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'9'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 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Character c1 =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new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Character(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ch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);  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ch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= "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+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ch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); 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cl.charValue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() = "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+ c1.charValue());  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"number of 'A' = "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+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Character.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digit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'A'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, 16));  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"digit for 12 = "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+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Character.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forDigit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(12, 16));  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cl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= "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+ c1.toString() );  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ch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isDefined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? "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+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Character.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isDefined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ch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));  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ch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isDigit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? "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+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Character.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isDigit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ch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));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lang="en-US" sz="1400" i="1" dirty="0" err="1">
                <a:solidFill>
                  <a:srgbClr val="0000C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lang="en-US" sz="1400" dirty="0" err="1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lang="en-US" sz="14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lang="en-US" sz="1400" dirty="0">
                <a:solidFill>
                  <a:srgbClr val="2A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"</a:t>
            </a:r>
            <a:r>
              <a:rPr lang="en-US" sz="1400" dirty="0" err="1">
                <a:solidFill>
                  <a:srgbClr val="2A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ch</a:t>
            </a:r>
            <a:r>
              <a:rPr lang="en-US" sz="1400" dirty="0">
                <a:solidFill>
                  <a:srgbClr val="2A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400" dirty="0" err="1">
                <a:solidFill>
                  <a:srgbClr val="2A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isIdentifierIgnorable</a:t>
            </a:r>
            <a:r>
              <a:rPr lang="en-US" sz="1400" dirty="0">
                <a:solidFill>
                  <a:srgbClr val="2A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? "</a:t>
            </a:r>
            <a:r>
              <a:rPr lang="en-US" sz="14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+ </a:t>
            </a:r>
            <a:r>
              <a:rPr lang="ru-RU" sz="14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lang="en-US" sz="1400" dirty="0" err="1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Character.</a:t>
            </a:r>
            <a:r>
              <a:rPr lang="en-US" sz="1400" i="1" dirty="0" err="1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isIdentifierIgnorable</a:t>
            </a:r>
            <a:r>
              <a:rPr lang="en-US" sz="14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ch</a:t>
            </a:r>
            <a:r>
              <a:rPr lang="en-US" sz="14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));  </a:t>
            </a: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lang="en-US" sz="1400" i="1" dirty="0" err="1">
                <a:solidFill>
                  <a:srgbClr val="0000C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lang="en-US" sz="1400" dirty="0" err="1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lang="en-US" sz="14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lang="en-US" sz="1400" dirty="0">
                <a:solidFill>
                  <a:srgbClr val="2A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"</a:t>
            </a:r>
            <a:r>
              <a:rPr lang="en-US" sz="1400" dirty="0" err="1">
                <a:solidFill>
                  <a:srgbClr val="2A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ch</a:t>
            </a:r>
            <a:r>
              <a:rPr lang="en-US" sz="1400" dirty="0">
                <a:solidFill>
                  <a:srgbClr val="2A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400" dirty="0" err="1">
                <a:solidFill>
                  <a:srgbClr val="2A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isJavaIdentifierPart</a:t>
            </a:r>
            <a:r>
              <a:rPr lang="en-US" sz="1400" dirty="0">
                <a:solidFill>
                  <a:srgbClr val="2A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? "</a:t>
            </a:r>
            <a:r>
              <a:rPr lang="en-US" sz="14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+ </a:t>
            </a:r>
            <a:r>
              <a:rPr lang="ru-RU" sz="14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lang="en-US" sz="1400" dirty="0" err="1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Character.</a:t>
            </a:r>
            <a:r>
              <a:rPr lang="en-US" sz="1400" i="1" dirty="0" err="1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isJavaIdentifierPart</a:t>
            </a:r>
            <a:r>
              <a:rPr lang="en-US" sz="14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ch</a:t>
            </a:r>
            <a:r>
              <a:rPr lang="en-US" sz="14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)); 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Классы-оболочки. </a:t>
            </a:r>
            <a:r>
              <a:rPr lang="en-US" dirty="0"/>
              <a:t>Example </a:t>
            </a:r>
            <a:r>
              <a:rPr lang="ru-RU" dirty="0"/>
              <a:t>11</a:t>
            </a:r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928662" y="1214422"/>
            <a:ext cx="7286676" cy="181588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ch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isJavaIdentifierStart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? "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+ 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Character.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isJavaIdentifierStart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ch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));  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ch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isLetter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? "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+  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Character.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isLetter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ch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));  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ch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isLetterOrDigit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? "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+ 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Character.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isLetterOrDigit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ch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));  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}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одержимое 2"/>
          <p:cNvSpPr>
            <a:spLocks noGrp="1"/>
          </p:cNvSpPr>
          <p:nvPr>
            <p:ph idx="1"/>
          </p:nvPr>
        </p:nvSpPr>
        <p:spPr>
          <a:xfrm>
            <a:off x="928662" y="3143248"/>
            <a:ext cx="7315200" cy="423850"/>
          </a:xfrm>
        </p:spPr>
        <p:txBody>
          <a:bodyPr/>
          <a:lstStyle/>
          <a:p>
            <a:pPr>
              <a:buNone/>
            </a:pPr>
            <a:r>
              <a:rPr lang="ru-RU" sz="1800" dirty="0"/>
              <a:t>Результат:</a:t>
            </a:r>
            <a:endParaRPr lang="en-US" sz="1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714612" y="3286124"/>
            <a:ext cx="3643338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ch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= 9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cl.charValue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 = 9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number of 'A' = 10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digit for 12 = c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cl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= 9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ch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isDefined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? true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ch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isDigit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? true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ch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isIdentifierIgnorable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? false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ch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isJavaIdentifierPart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? true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ch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isJavaIdentifierStart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? false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ch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isLetter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? false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ch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isLetterOrDigit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? true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</a:t>
            </a:r>
            <a:r>
              <a:rPr lang="en-US" dirty="0"/>
              <a:t>Big-</a:t>
            </a:r>
            <a:r>
              <a:rPr lang="ru-RU" dirty="0"/>
              <a:t>классы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1800" dirty="0" err="1"/>
              <a:t>Java</a:t>
            </a:r>
            <a:r>
              <a:rPr lang="ru-RU" sz="1800" dirty="0"/>
              <a:t> включает два класса для работы с высокоточной арифметикой: </a:t>
            </a:r>
            <a:r>
              <a:rPr lang="ru-RU" sz="1800" dirty="0" err="1">
                <a:solidFill>
                  <a:srgbClr val="6B0D0D"/>
                </a:solidFill>
              </a:rPr>
              <a:t>BigInteger</a:t>
            </a:r>
            <a:r>
              <a:rPr lang="ru-RU" sz="1800" dirty="0"/>
              <a:t> и </a:t>
            </a:r>
            <a:r>
              <a:rPr lang="ru-RU" sz="1800" dirty="0" err="1">
                <a:solidFill>
                  <a:srgbClr val="6B0D0D"/>
                </a:solidFill>
              </a:rPr>
              <a:t>BigDecimal</a:t>
            </a:r>
            <a:r>
              <a:rPr lang="ru-RU" sz="1800" dirty="0"/>
              <a:t>, которые поддерживают целые числа и числа с фиксированной точкой произвольной точности.</a:t>
            </a:r>
          </a:p>
          <a:p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</a:t>
            </a:r>
            <a:r>
              <a:rPr lang="en-US" dirty="0"/>
              <a:t>Big-</a:t>
            </a:r>
            <a:r>
              <a:rPr lang="ru-RU" dirty="0"/>
              <a:t>классы. </a:t>
            </a:r>
            <a:r>
              <a:rPr lang="en-US" dirty="0"/>
              <a:t>Example </a:t>
            </a:r>
            <a:r>
              <a:rPr lang="ru-RU" dirty="0"/>
              <a:t>12</a:t>
            </a:r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46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928662" y="1322144"/>
            <a:ext cx="7286676" cy="375487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package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_java._se._01._types;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import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java.math.BigDecimal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import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java.math.BigInteger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class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BigNumbers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{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public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static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void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main(String[]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args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 {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BigInteger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numI1, numI2,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bigNumI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BigDecimal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numD1, numD2,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bigNumD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numI</a:t>
            </a:r>
            <a:r>
              <a:rPr kumimoji="0" lang="ru-RU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1 =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BigInteger</a:t>
            </a:r>
            <a:r>
              <a:rPr kumimoji="0" lang="ru-RU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</a:t>
            </a:r>
            <a:r>
              <a:rPr kumimoji="0" lang="en-US" sz="1400" b="0" i="1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valueOf</a:t>
            </a:r>
            <a:r>
              <a:rPr kumimoji="0" lang="ru-RU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(100000000);</a:t>
            </a:r>
            <a:r>
              <a:rPr kumimoji="0" lang="ru-RU" sz="1400" b="0" i="0" strike="noStrike" cap="none" normalizeH="0" baseline="0" dirty="0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// преобразование числа в большое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//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число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numI2 =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BigInteger.</a:t>
            </a:r>
            <a:r>
              <a:rPr kumimoji="0" lang="en-US" sz="1400" b="0" i="1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valueOf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(200000);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bigNumI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=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BigInteger.</a:t>
            </a:r>
            <a:r>
              <a:rPr kumimoji="0" lang="en-US" sz="1400" b="0" i="1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valueOf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(1);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for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(</a:t>
            </a:r>
            <a:r>
              <a:rPr kumimoji="0" lang="en-US" sz="1400" b="1" i="0" strike="noStrike" cap="none" normalizeH="0" baseline="0" dirty="0" err="1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int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= 0;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&lt; 10000000;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++)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bigNumI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=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bigNumI.add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(numI1.multiply(numI2).multiply(numI2));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400" b="0" i="1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bigNumI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= "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+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bigNumI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);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}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одержимое 2"/>
          <p:cNvSpPr>
            <a:spLocks noGrp="1"/>
          </p:cNvSpPr>
          <p:nvPr>
            <p:ph idx="1"/>
          </p:nvPr>
        </p:nvSpPr>
        <p:spPr>
          <a:xfrm>
            <a:off x="928662" y="5072074"/>
            <a:ext cx="7315200" cy="423850"/>
          </a:xfrm>
        </p:spPr>
        <p:txBody>
          <a:bodyPr/>
          <a:lstStyle/>
          <a:p>
            <a:pPr>
              <a:buNone/>
            </a:pPr>
            <a:r>
              <a:rPr lang="ru-RU" sz="1800" dirty="0"/>
              <a:t>Результат:</a:t>
            </a:r>
            <a:endParaRPr lang="en-US" sz="1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285984" y="5500702"/>
            <a:ext cx="4051109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bigNumI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= 40000000000000000000000001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Упаковка</a:t>
            </a:r>
            <a:r>
              <a:rPr lang="en-US" dirty="0"/>
              <a:t>/</a:t>
            </a:r>
            <a:r>
              <a:rPr lang="ru-RU" dirty="0"/>
              <a:t>распаковка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1800" dirty="0"/>
              <a:t>В версии 5.0 введен процесс автоматической инкапсуляции данных базовых типов в соответствующие объекты оболочки и обратно (</a:t>
            </a:r>
            <a:r>
              <a:rPr lang="ru-RU" sz="1800" dirty="0" err="1"/>
              <a:t>автоупаковка</a:t>
            </a:r>
            <a:r>
              <a:rPr lang="ru-RU" sz="1800" dirty="0"/>
              <a:t>). При этом нет необходимости в создании соответствующего объекта с использованием оператора </a:t>
            </a:r>
            <a:r>
              <a:rPr lang="en-US" sz="1800" dirty="0"/>
              <a:t>new</a:t>
            </a:r>
            <a:r>
              <a:rPr lang="ru-RU" sz="1800" dirty="0"/>
              <a:t>.</a:t>
            </a:r>
          </a:p>
          <a:p>
            <a:pPr marL="0" indent="0" algn="just">
              <a:buNone/>
            </a:pPr>
            <a:endParaRPr lang="ru-RU" sz="1800" dirty="0"/>
          </a:p>
          <a:p>
            <a:pPr marL="0" indent="0" algn="just">
              <a:buNone/>
            </a:pPr>
            <a:endParaRPr lang="en-US" sz="1800" dirty="0"/>
          </a:p>
          <a:p>
            <a:pPr marL="0" indent="0" algn="just">
              <a:buNone/>
            </a:pPr>
            <a:endParaRPr lang="en-US" sz="1800" dirty="0"/>
          </a:p>
          <a:p>
            <a:pPr marL="0" indent="0" algn="just">
              <a:buNone/>
            </a:pPr>
            <a:endParaRPr lang="ru-RU" sz="1800" dirty="0"/>
          </a:p>
          <a:p>
            <a:pPr marL="0" indent="0" algn="just">
              <a:buNone/>
            </a:pPr>
            <a:r>
              <a:rPr lang="ru-RU" sz="1800" dirty="0" err="1"/>
              <a:t>Автораспаковка</a:t>
            </a:r>
            <a:r>
              <a:rPr lang="ru-RU" sz="1800" dirty="0"/>
              <a:t> – процесс извлечения из объекта-оболочки значения базового типа. Вызовы таких методов, как </a:t>
            </a:r>
            <a:r>
              <a:rPr lang="en-US" sz="1800" b="1" dirty="0" err="1"/>
              <a:t>intValue</a:t>
            </a:r>
            <a:r>
              <a:rPr lang="ru-RU" sz="1800" b="1" dirty="0"/>
              <a:t>()</a:t>
            </a:r>
            <a:r>
              <a:rPr lang="ru-RU" sz="1800" dirty="0"/>
              <a:t>, </a:t>
            </a:r>
            <a:r>
              <a:rPr lang="en-US" sz="1800" b="1" dirty="0" err="1"/>
              <a:t>doubleValue</a:t>
            </a:r>
            <a:r>
              <a:rPr lang="ru-RU" sz="1800" b="1" dirty="0"/>
              <a:t>() </a:t>
            </a:r>
            <a:r>
              <a:rPr lang="ru-RU" sz="1800" dirty="0"/>
              <a:t>становятся излишними.</a:t>
            </a:r>
          </a:p>
          <a:p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000232" y="2786058"/>
            <a:ext cx="5157766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Integer  </a:t>
            </a:r>
            <a:r>
              <a:rPr kumimoji="0" lang="en-US" sz="16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iob</a:t>
            </a:r>
            <a:r>
              <a:rPr kumimoji="0" lang="en-US" sz="16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= 71;</a:t>
            </a:r>
            <a:endParaRPr kumimoji="0" lang="en-US" sz="16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Упаковка</a:t>
            </a:r>
            <a:r>
              <a:rPr lang="en-US" dirty="0"/>
              <a:t>/</a:t>
            </a:r>
            <a:r>
              <a:rPr lang="ru-RU" dirty="0"/>
              <a:t>распаковка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1800" dirty="0"/>
              <a:t>Допускается участие объектов в арифметических операциях, однако не следует этим злоупотреблять, поскольку упаковка/распаковка является ресурсоемким процессом.</a:t>
            </a:r>
          </a:p>
          <a:p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48</a:t>
            </a:fld>
            <a:endParaRPr 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000100" y="2536590"/>
            <a:ext cx="7143800" cy="203132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package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_java._se._01._types;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class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NeewProperties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{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en-US" sz="14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static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void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main(String[]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args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 {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Integer</a:t>
            </a:r>
            <a:r>
              <a:rPr kumimoji="0" lang="ru-RU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j</a:t>
            </a:r>
            <a:r>
              <a:rPr kumimoji="0" lang="ru-RU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= 71; </a:t>
            </a:r>
            <a:r>
              <a:rPr kumimoji="0" lang="ru-RU" sz="1400" b="0" i="0" strike="noStrike" cap="none" normalizeH="0" baseline="0" dirty="0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// создание </a:t>
            </a:r>
            <a:r>
              <a:rPr kumimoji="0" lang="ru-RU" sz="1400" b="0" i="0" strike="noStrike" cap="none" normalizeH="0" baseline="0" dirty="0" err="1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объекта+упаковка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Integer</a:t>
            </a:r>
            <a:r>
              <a:rPr kumimoji="0" lang="ru-RU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k</a:t>
            </a:r>
            <a:r>
              <a:rPr kumimoji="0" lang="ru-RU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= ++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j</a:t>
            </a:r>
            <a:r>
              <a:rPr kumimoji="0" lang="ru-RU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 </a:t>
            </a:r>
            <a:r>
              <a:rPr kumimoji="0" lang="ru-RU" sz="1400" b="0" i="0" strike="noStrike" cap="none" normalizeH="0" baseline="0" dirty="0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// </a:t>
            </a:r>
            <a:r>
              <a:rPr kumimoji="0" lang="ru-RU" sz="1400" b="0" i="0" strike="noStrike" cap="none" normalizeH="0" baseline="0" dirty="0" err="1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распаковка+операция+упаковка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</a:t>
            </a:r>
            <a:r>
              <a:rPr kumimoji="0" lang="en-US" sz="1400" b="1" i="0" strike="noStrike" cap="none" normalizeH="0" baseline="0" dirty="0" err="1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int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= 2;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k =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+ j + k;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}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Упаковка</a:t>
            </a:r>
            <a:r>
              <a:rPr lang="en-US" dirty="0"/>
              <a:t>/</a:t>
            </a:r>
            <a:r>
              <a:rPr lang="ru-RU" dirty="0"/>
              <a:t>распаковка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1800" dirty="0">
                <a:solidFill>
                  <a:srgbClr val="002060"/>
                </a:solidFill>
              </a:rPr>
              <a:t>Несмотря на то, что значения базовых типов могут быть присвоены объектам классов-оболочек, сравнение объектов между собой происходит по ссылкам.</a:t>
            </a:r>
            <a:endParaRPr lang="en-US" sz="1800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ru-RU" sz="1800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ru-RU" sz="1800" dirty="0">
                <a:solidFill>
                  <a:srgbClr val="002060"/>
                </a:solidFill>
              </a:rPr>
              <a:t>Метод </a:t>
            </a:r>
            <a:r>
              <a:rPr lang="ru-RU" sz="1800" b="1" dirty="0" err="1"/>
              <a:t>equals</a:t>
            </a:r>
            <a:r>
              <a:rPr lang="ru-RU" sz="1800" b="1" dirty="0"/>
              <a:t>()</a:t>
            </a:r>
            <a:r>
              <a:rPr lang="ru-RU" sz="1800" dirty="0">
                <a:solidFill>
                  <a:srgbClr val="002060"/>
                </a:solidFill>
              </a:rPr>
              <a:t> сравнивает не значения объектных ссылок, а значения объектов, на которые установлены эти ссылки. Поэтому вызов </a:t>
            </a:r>
            <a:r>
              <a:rPr lang="en-US" sz="1800" b="1" dirty="0" err="1"/>
              <a:t>oa</a:t>
            </a:r>
            <a:r>
              <a:rPr lang="ru-RU" sz="1800" b="1" dirty="0"/>
              <a:t>.</a:t>
            </a:r>
            <a:r>
              <a:rPr lang="en-US" sz="1800" b="1" dirty="0"/>
              <a:t>equals</a:t>
            </a:r>
            <a:r>
              <a:rPr lang="ru-RU" sz="1800" b="1" dirty="0"/>
              <a:t>(</a:t>
            </a:r>
            <a:r>
              <a:rPr lang="en-US" sz="1800" b="1" dirty="0"/>
              <a:t>ob</a:t>
            </a:r>
            <a:r>
              <a:rPr lang="ru-RU" sz="1800" b="1" dirty="0"/>
              <a:t>)</a:t>
            </a:r>
            <a:r>
              <a:rPr lang="ru-RU" sz="1800" dirty="0">
                <a:solidFill>
                  <a:srgbClr val="6B0D0D"/>
                </a:solidFill>
              </a:rPr>
              <a:t> </a:t>
            </a:r>
            <a:r>
              <a:rPr lang="ru-RU" sz="1800" dirty="0">
                <a:solidFill>
                  <a:srgbClr val="002060"/>
                </a:solidFill>
              </a:rPr>
              <a:t>возвращает значение </a:t>
            </a:r>
            <a:r>
              <a:rPr lang="en-US" sz="1800" b="1" dirty="0"/>
              <a:t>true</a:t>
            </a:r>
            <a:r>
              <a:rPr lang="ru-RU" sz="1800" dirty="0">
                <a:solidFill>
                  <a:srgbClr val="002060"/>
                </a:solidFill>
              </a:rPr>
              <a:t>.</a:t>
            </a:r>
            <a:endParaRPr lang="en-US" sz="1800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ru-RU" sz="1800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ru-RU" sz="1800" dirty="0">
                <a:solidFill>
                  <a:srgbClr val="002060"/>
                </a:solidFill>
              </a:rPr>
              <a:t>Значение базового типа может быть передано в метод </a:t>
            </a:r>
            <a:r>
              <a:rPr lang="ru-RU" sz="1800" b="1" dirty="0" err="1"/>
              <a:t>equals</a:t>
            </a:r>
            <a:r>
              <a:rPr lang="ru-RU" sz="1800" b="1" dirty="0"/>
              <a:t>()</a:t>
            </a:r>
            <a:r>
              <a:rPr lang="ru-RU" sz="1800" dirty="0">
                <a:solidFill>
                  <a:srgbClr val="002060"/>
                </a:solidFill>
              </a:rPr>
              <a:t>. Однако ссылка на базовый тип не может вызывать методы.</a:t>
            </a:r>
          </a:p>
          <a:p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Введение в язык </a:t>
            </a:r>
            <a:r>
              <a:rPr lang="en-US" dirty="0"/>
              <a:t>Java. </a:t>
            </a:r>
            <a:r>
              <a:rPr lang="ru-RU" dirty="0"/>
              <a:t>Использование памяти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sz="1800" dirty="0"/>
              <a:t>В </a:t>
            </a:r>
            <a:r>
              <a:rPr lang="ru-RU" sz="1800" dirty="0" err="1"/>
              <a:t>Java</a:t>
            </a:r>
            <a:r>
              <a:rPr lang="ru-RU" sz="1800" dirty="0"/>
              <a:t> все объекты программы расположены в </a:t>
            </a:r>
            <a:r>
              <a:rPr lang="ru-RU" sz="1800" b="1" dirty="0"/>
              <a:t>динамической памяти </a:t>
            </a:r>
            <a:r>
              <a:rPr lang="ru-RU" sz="1800" dirty="0"/>
              <a:t>(</a:t>
            </a:r>
            <a:r>
              <a:rPr lang="ru-RU" sz="1800" dirty="0" err="1"/>
              <a:t>heap</a:t>
            </a:r>
            <a:r>
              <a:rPr lang="ru-RU" sz="1800" dirty="0"/>
              <a:t>) и доступны по </a:t>
            </a:r>
            <a:r>
              <a:rPr lang="ru-RU" sz="1800" b="1" dirty="0"/>
              <a:t>объектным ссылкам</a:t>
            </a:r>
            <a:r>
              <a:rPr lang="ru-RU" sz="1800" dirty="0"/>
              <a:t>, которые в свою очередь хранятся в </a:t>
            </a:r>
            <a:r>
              <a:rPr lang="ru-RU" sz="1800" i="1" dirty="0"/>
              <a:t>стеке</a:t>
            </a:r>
            <a:r>
              <a:rPr lang="ru-RU" sz="1800" dirty="0"/>
              <a:t>.  Это решение исключило непосредственный доступ к памяти, но усложнило работу с элементами массивов. </a:t>
            </a:r>
          </a:p>
          <a:p>
            <a:pPr>
              <a:buNone/>
            </a:pPr>
            <a:endParaRPr lang="ru-RU" sz="1800" dirty="0"/>
          </a:p>
          <a:p>
            <a:pPr algn="just">
              <a:buNone/>
            </a:pPr>
            <a:r>
              <a:rPr lang="ru-RU" sz="1800" dirty="0"/>
              <a:t>Необходимо отметить, что объектные ссылки языка </a:t>
            </a:r>
            <a:r>
              <a:rPr lang="ru-RU" sz="1800" dirty="0" err="1"/>
              <a:t>Java</a:t>
            </a:r>
            <a:r>
              <a:rPr lang="ru-RU" sz="1800" dirty="0"/>
              <a:t> </a:t>
            </a:r>
            <a:r>
              <a:rPr lang="ru-RU" sz="1800" i="1" dirty="0"/>
              <a:t>содержат информацию о классе </a:t>
            </a:r>
            <a:r>
              <a:rPr lang="ru-RU" sz="1800" dirty="0"/>
              <a:t>объектов, на которые они ссылаются, так что объектные ссылки - это не указатели, а дескрипторы объектов. Наличие дескрипторов позволяет JVM выполнять проверку совместимости типов на фазе интерпретации кода, генерируя исключение в случае ошибки. </a:t>
            </a:r>
          </a:p>
          <a:p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Упаковка</a:t>
            </a:r>
            <a:r>
              <a:rPr lang="en-US" dirty="0"/>
              <a:t>/</a:t>
            </a:r>
            <a:r>
              <a:rPr lang="ru-RU" dirty="0"/>
              <a:t>распаковка. </a:t>
            </a:r>
            <a:r>
              <a:rPr lang="en-US" dirty="0"/>
              <a:t>Example </a:t>
            </a:r>
            <a:r>
              <a:rPr lang="ru-RU" dirty="0"/>
              <a:t>12</a:t>
            </a:r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50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914400" y="1285860"/>
            <a:ext cx="7300938" cy="28931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package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_java._se._01._types;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class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ComparePack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{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public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static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void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main(String[]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args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 {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 </a:t>
            </a:r>
            <a:r>
              <a:rPr kumimoji="0" lang="en-US" sz="1400" b="1" i="0" strike="noStrike" cap="none" normalizeH="0" baseline="0" dirty="0" err="1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int</a:t>
            </a:r>
            <a:r>
              <a:rPr kumimoji="0" lang="ru-RU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</a:t>
            </a:r>
            <a:r>
              <a:rPr kumimoji="0" lang="ru-RU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= 128;</a:t>
            </a:r>
            <a:r>
              <a:rPr kumimoji="0" lang="ru-RU" sz="1400" b="0" i="0" strike="noStrike" cap="none" normalizeH="0" baseline="0" dirty="0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// заменить на 127 !!!</a:t>
            </a: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 Integer</a:t>
            </a:r>
            <a:r>
              <a:rPr kumimoji="0" lang="ru-RU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oa</a:t>
            </a:r>
            <a:r>
              <a:rPr kumimoji="0" lang="ru-RU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=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</a:t>
            </a:r>
            <a:r>
              <a:rPr kumimoji="0" lang="ru-RU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 </a:t>
            </a:r>
            <a:r>
              <a:rPr kumimoji="0" lang="ru-RU" sz="1400" b="0" i="0" strike="noStrike" cap="none" normalizeH="0" baseline="0" dirty="0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// создание </a:t>
            </a:r>
            <a:r>
              <a:rPr kumimoji="0" lang="ru-RU" sz="1400" b="0" i="0" strike="noStrike" cap="none" normalizeH="0" baseline="0" dirty="0" err="1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объекта+упаковка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Integer ob =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400" b="0" i="1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oa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==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"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+ (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oa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==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));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// true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400" b="0" i="1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"ob==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"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+ (ob ==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));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// true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400" b="0" i="1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oa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==ob "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+ (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oa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== ob));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// false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400" b="0" i="1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"equals -&gt;"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+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oa.equals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 +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ob.equals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	+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oa.equals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(ob));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// true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}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</a:t>
            </a:r>
            <a:endParaRPr kumimoji="0" 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928926" y="4643446"/>
            <a:ext cx="2071702" cy="9541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sz="1400" dirty="0" err="1">
                <a:latin typeface="Arial" pitchFamily="34" charset="0"/>
                <a:cs typeface="Arial" pitchFamily="34" charset="0"/>
              </a:rPr>
              <a:t>oa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==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true</a:t>
            </a:r>
          </a:p>
          <a:p>
            <a:r>
              <a:rPr lang="en-US" sz="1400" dirty="0">
                <a:latin typeface="Arial" pitchFamily="34" charset="0"/>
                <a:cs typeface="Arial" pitchFamily="34" charset="0"/>
              </a:rPr>
              <a:t>ob==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true</a:t>
            </a:r>
          </a:p>
          <a:p>
            <a:r>
              <a:rPr lang="en-US" sz="1400" dirty="0" err="1">
                <a:latin typeface="Arial" pitchFamily="34" charset="0"/>
                <a:cs typeface="Arial" pitchFamily="34" charset="0"/>
              </a:rPr>
              <a:t>oa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==ob false</a:t>
            </a:r>
          </a:p>
          <a:p>
            <a:r>
              <a:rPr lang="en-US" sz="1400" dirty="0">
                <a:latin typeface="Arial" pitchFamily="34" charset="0"/>
                <a:cs typeface="Arial" pitchFamily="34" charset="0"/>
              </a:rPr>
              <a:t>equals -&gt;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truetruetrue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одержимое 2"/>
          <p:cNvSpPr>
            <a:spLocks noGrp="1"/>
          </p:cNvSpPr>
          <p:nvPr>
            <p:ph idx="1"/>
          </p:nvPr>
        </p:nvSpPr>
        <p:spPr>
          <a:xfrm>
            <a:off x="928662" y="4286256"/>
            <a:ext cx="7315200" cy="423850"/>
          </a:xfrm>
        </p:spPr>
        <p:txBody>
          <a:bodyPr/>
          <a:lstStyle/>
          <a:p>
            <a:pPr>
              <a:buNone/>
            </a:pPr>
            <a:r>
              <a:rPr lang="ru-RU" sz="1800" dirty="0"/>
              <a:t>Результат:</a:t>
            </a:r>
            <a:endParaRPr lang="en-US" sz="1800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Упаковка</a:t>
            </a:r>
            <a:r>
              <a:rPr lang="en-US" dirty="0"/>
              <a:t>/</a:t>
            </a:r>
            <a:r>
              <a:rPr lang="ru-RU" dirty="0"/>
              <a:t>распаковка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Font typeface="Verdana" pitchFamily="34" charset="0"/>
              <a:buNone/>
            </a:pPr>
            <a:r>
              <a:rPr lang="ru-RU" sz="1800" dirty="0"/>
              <a:t>При инициализации объекта класса-оболочки значением базового типа преобразование типов необходимо указывать явно.</a:t>
            </a:r>
          </a:p>
          <a:p>
            <a:pPr marL="0" indent="0" algn="just">
              <a:buFont typeface="Verdana" pitchFamily="34" charset="0"/>
              <a:buNone/>
            </a:pPr>
            <a:endParaRPr lang="ru-RU" sz="1800" dirty="0"/>
          </a:p>
          <a:p>
            <a:pPr marL="0" indent="0" algn="just">
              <a:buFont typeface="Verdana" pitchFamily="34" charset="0"/>
              <a:buNone/>
            </a:pPr>
            <a:r>
              <a:rPr lang="ru-RU" sz="1800" dirty="0"/>
              <a:t>Возможно создавать объекты и массивы, сохраняющие различные базовые типы без взаимных преобразований, с помощью ссылки на класс </a:t>
            </a:r>
            <a:r>
              <a:rPr lang="en-US" sz="1800" dirty="0"/>
              <a:t>Number</a:t>
            </a:r>
            <a:r>
              <a:rPr lang="ru-RU" sz="1800" dirty="0"/>
              <a:t>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1600" dirty="0">
              <a:latin typeface="Tahoma" pitchFamily="34" charset="0"/>
            </a:endParaRPr>
          </a:p>
          <a:p>
            <a:pPr marL="0" indent="0" algn="just">
              <a:buNone/>
            </a:pPr>
            <a:r>
              <a:rPr lang="ru-RU" sz="1800" dirty="0">
                <a:latin typeface="Tahoma" pitchFamily="34" charset="0"/>
              </a:rPr>
              <a:t>При </a:t>
            </a:r>
            <a:r>
              <a:rPr lang="ru-RU" sz="1800" dirty="0" err="1">
                <a:latin typeface="Tahoma" pitchFamily="34" charset="0"/>
              </a:rPr>
              <a:t>автоупаковке</a:t>
            </a:r>
            <a:r>
              <a:rPr lang="ru-RU" sz="1800" dirty="0">
                <a:latin typeface="Tahoma" pitchFamily="34" charset="0"/>
              </a:rPr>
              <a:t> значения базового типа возможны ситуации с появлением некорректных значений и непроверяемых ошибок.</a:t>
            </a:r>
          </a:p>
          <a:p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51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786050" y="3454272"/>
            <a:ext cx="4011034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Number n1 = 1; 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Number n2 = 7.1; 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Number array[] = {71, 7.1, 7L};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Класс </a:t>
            </a:r>
            <a:r>
              <a:rPr lang="en-US" dirty="0"/>
              <a:t>Math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1800" dirty="0"/>
              <a:t>Для организации математических вычислений в </a:t>
            </a:r>
            <a:r>
              <a:rPr lang="en-US" sz="1800" dirty="0"/>
              <a:t>Java</a:t>
            </a:r>
            <a:r>
              <a:rPr lang="ru-RU" sz="1800" dirty="0"/>
              <a:t> существует класс </a:t>
            </a:r>
            <a:r>
              <a:rPr lang="en-US" sz="1800" dirty="0"/>
              <a:t>Math.</a:t>
            </a:r>
            <a:endParaRPr lang="ru-RU" sz="1800" dirty="0"/>
          </a:p>
          <a:p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52</a:t>
            </a:fld>
            <a:endParaRPr lang="en-US"/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1928802"/>
            <a:ext cx="6169163" cy="3980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Статический импорт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1800" dirty="0"/>
              <a:t>Ключевое слово </a:t>
            </a:r>
            <a:r>
              <a:rPr lang="en-US" sz="1800" dirty="0"/>
              <a:t>import</a:t>
            </a:r>
            <a:r>
              <a:rPr lang="ru-RU" sz="1800" dirty="0"/>
              <a:t> с последующим ключевым словом </a:t>
            </a:r>
            <a:r>
              <a:rPr lang="en-US" sz="1800" dirty="0"/>
              <a:t>static</a:t>
            </a:r>
            <a:r>
              <a:rPr lang="ru-RU" sz="1800" dirty="0"/>
              <a:t> используется для импорта статических полей и методов классов, в результате чего отпадает необходимость в использовании имен классов перед ними.</a:t>
            </a:r>
          </a:p>
          <a:p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53</a:t>
            </a:fld>
            <a:endParaRPr lang="en-US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Статический импорт. </a:t>
            </a:r>
            <a:r>
              <a:rPr lang="en-US" dirty="0"/>
              <a:t>Example </a:t>
            </a:r>
            <a:r>
              <a:rPr lang="ru-RU" dirty="0"/>
              <a:t>13</a:t>
            </a:r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54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928662" y="1214422"/>
            <a:ext cx="7286676" cy="418576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package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_java._se._01._types;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import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static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java.lang.Math.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sqrt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import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static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java.lang.Math.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pow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class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StaticImport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{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private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 err="1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int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= 20;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private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 err="1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int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j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= 40;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void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staticImport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() {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double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x, y;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x = 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pow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, 2);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y = 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sqrt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j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 / 2;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"x="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+ x + 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 y="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+ y);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}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static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void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main(String[]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args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 {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StaticImport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obj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=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new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StaticImport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();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obj.staticImport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();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}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одержимое 2"/>
          <p:cNvSpPr>
            <a:spLocks noGrp="1"/>
          </p:cNvSpPr>
          <p:nvPr>
            <p:ph idx="1"/>
          </p:nvPr>
        </p:nvSpPr>
        <p:spPr>
          <a:xfrm>
            <a:off x="928662" y="5500702"/>
            <a:ext cx="7315200" cy="423850"/>
          </a:xfrm>
        </p:spPr>
        <p:txBody>
          <a:bodyPr/>
          <a:lstStyle/>
          <a:p>
            <a:pPr>
              <a:buNone/>
            </a:pPr>
            <a:r>
              <a:rPr lang="ru-RU" sz="1800" dirty="0"/>
              <a:t>Результат:</a:t>
            </a:r>
            <a:endParaRPr lang="en-US" sz="1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857488" y="5500702"/>
            <a:ext cx="3514104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x=400.0    y=3.1622776601683795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Операторы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1800" b="1" dirty="0"/>
              <a:t>Арифметические операторы</a:t>
            </a:r>
          </a:p>
          <a:p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55</a:t>
            </a:fld>
            <a:endParaRPr lang="en-US"/>
          </a:p>
        </p:txBody>
      </p:sp>
      <p:graphicFrame>
        <p:nvGraphicFramePr>
          <p:cNvPr id="6" name="Table 3"/>
          <p:cNvGraphicFramePr>
            <a:graphicFrameLocks noGrp="1"/>
          </p:cNvGraphicFramePr>
          <p:nvPr/>
        </p:nvGraphicFramePr>
        <p:xfrm>
          <a:off x="1214414" y="1857364"/>
          <a:ext cx="6929486" cy="2438400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52489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6125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2862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21471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Сложение</a:t>
                      </a:r>
                      <a:endParaRPr lang="ru-RU" sz="1600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Деление</a:t>
                      </a:r>
                      <a:endParaRPr lang="ru-RU" sz="1600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cs typeface="Arial" pitchFamily="34" charset="0"/>
                        </a:rPr>
                        <a:t>+=</a:t>
                      </a:r>
                      <a:endParaRPr lang="ru-RU" sz="1600" b="1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Сложение (с присваиванием)</a:t>
                      </a:r>
                      <a:endParaRPr lang="ru-RU" sz="1600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cs typeface="Arial" pitchFamily="34" charset="0"/>
                        </a:rPr>
                        <a:t>/=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Деление (с присваиванием)</a:t>
                      </a:r>
                      <a:endParaRPr lang="ru-RU" sz="1600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cs typeface="Arial" pitchFamily="34" charset="0"/>
                          <a:sym typeface="Symbol"/>
                        </a:rPr>
                        <a:t>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Бинарное вычитание и унарное изменение знака</a:t>
                      </a:r>
                      <a:endParaRPr lang="ru-RU" sz="1600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Деление по модулю</a:t>
                      </a:r>
                      <a:endParaRPr lang="ru-RU" sz="1600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cs typeface="Arial" pitchFamily="34" charset="0"/>
                          <a:sym typeface="Symbol"/>
                        </a:rPr>
                        <a:t></a:t>
                      </a:r>
                      <a:r>
                        <a:rPr lang="ru-RU" sz="1600" b="1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endParaRPr lang="ru-RU" sz="1600" b="1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 pitchFamily="34" charset="0"/>
                          <a:cs typeface="Arial" pitchFamily="34" charset="0"/>
                        </a:rPr>
                        <a:t>Вычитание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 pitchFamily="34" charset="0"/>
                          <a:cs typeface="Arial" pitchFamily="34" charset="0"/>
                        </a:rPr>
                        <a:t>(с присваиванием)</a:t>
                      </a:r>
                      <a:endParaRPr lang="ru-RU" sz="160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cs typeface="Arial" pitchFamily="34" charset="0"/>
                        </a:rPr>
                        <a:t>%=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Деление по модулю (с присваиванием)</a:t>
                      </a:r>
                      <a:endParaRPr lang="ru-RU" sz="1600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cs typeface="Arial" pitchFamily="34" charset="0"/>
                        </a:rPr>
                        <a:t>*</a:t>
                      </a:r>
                      <a:endParaRPr lang="ru-RU" sz="1600" b="1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Умножение</a:t>
                      </a:r>
                      <a:endParaRPr lang="ru-RU" sz="1600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cs typeface="Arial" pitchFamily="34" charset="0"/>
                        </a:rPr>
                        <a:t>++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Инкремент</a:t>
                      </a:r>
                      <a:endParaRPr lang="ru-RU" sz="1600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cs typeface="Arial" pitchFamily="34" charset="0"/>
                        </a:rPr>
                        <a:t>*=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Умножение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(с присваиванием)</a:t>
                      </a:r>
                      <a:endParaRPr lang="ru-RU" sz="1600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cs typeface="Arial" pitchFamily="34" charset="0"/>
                        </a:rPr>
                        <a:t>--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Декремент</a:t>
                      </a:r>
                      <a:endParaRPr lang="ru-RU" sz="1600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Операторы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1800" b="1" dirty="0"/>
              <a:t>Битовые операторы</a:t>
            </a:r>
          </a:p>
          <a:p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56</a:t>
            </a:fld>
            <a:endParaRPr lang="en-US"/>
          </a:p>
        </p:txBody>
      </p:sp>
      <p:graphicFrame>
        <p:nvGraphicFramePr>
          <p:cNvPr id="6" name="Table 4"/>
          <p:cNvGraphicFramePr>
            <a:graphicFrameLocks noGrp="1"/>
          </p:cNvGraphicFramePr>
          <p:nvPr/>
        </p:nvGraphicFramePr>
        <p:xfrm>
          <a:off x="1142976" y="1928802"/>
          <a:ext cx="6929485" cy="2438400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52489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1347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300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36109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cs typeface="Arial" pitchFamily="34" charset="0"/>
                        </a:rPr>
                        <a:t>|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Или </a:t>
                      </a:r>
                      <a:endParaRPr lang="ru-RU" sz="1600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cs typeface="Arial" pitchFamily="34" charset="0"/>
                        </a:rPr>
                        <a:t>&gt;&gt;</a:t>
                      </a:r>
                      <a:endParaRPr lang="ru-RU" sz="1600" b="1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Сдвиг вправо</a:t>
                      </a:r>
                      <a:endParaRPr lang="ru-RU" sz="1600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cs typeface="Arial" pitchFamily="34" charset="0"/>
                        </a:rPr>
                        <a:t>|=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Или (с присваиванием)</a:t>
                      </a:r>
                      <a:endParaRPr lang="ru-RU" sz="1600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cs typeface="Arial" pitchFamily="34" charset="0"/>
                        </a:rPr>
                        <a:t>&gt;&gt;=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 pitchFamily="34" charset="0"/>
                          <a:cs typeface="Arial" pitchFamily="34" charset="0"/>
                        </a:rPr>
                        <a:t>Сдвиг вправо (с присваиванием)</a:t>
                      </a:r>
                      <a:endParaRPr lang="ru-RU" sz="160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cs typeface="Arial" pitchFamily="34" charset="0"/>
                        </a:rPr>
                        <a:t>&amp;</a:t>
                      </a:r>
                      <a:endParaRPr lang="ru-RU" sz="1600" b="1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И</a:t>
                      </a:r>
                      <a:endParaRPr lang="ru-RU" sz="1600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cs typeface="Arial" pitchFamily="34" charset="0"/>
                        </a:rPr>
                        <a:t>&gt;&gt;&gt;</a:t>
                      </a:r>
                      <a:endParaRPr lang="ru-RU" sz="1600" b="1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Сдвиг вправо с появлением нулей</a:t>
                      </a:r>
                      <a:endParaRPr lang="ru-RU" sz="1600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cs typeface="Arial" pitchFamily="34" charset="0"/>
                        </a:rPr>
                        <a:t>&amp;=</a:t>
                      </a:r>
                      <a:endParaRPr lang="ru-RU" sz="1600" b="1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И (</a:t>
                      </a:r>
                      <a:r>
                        <a:rPr lang="en-US" sz="1600" dirty="0">
                          <a:latin typeface="Arial" pitchFamily="34" charset="0"/>
                          <a:cs typeface="Arial" pitchFamily="34" charset="0"/>
                        </a:rPr>
                        <a:t>c </a:t>
                      </a:r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присваиванием)</a:t>
                      </a:r>
                      <a:endParaRPr lang="ru-RU" sz="1600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cs typeface="Arial" pitchFamily="34" charset="0"/>
                        </a:rPr>
                        <a:t>&gt;&gt;&gt;=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Сдвиг вправо с появлением нулей и присваиванием</a:t>
                      </a:r>
                      <a:endParaRPr lang="ru-RU" sz="1600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cs typeface="Arial" pitchFamily="34" charset="0"/>
                        </a:rPr>
                        <a:t>^</a:t>
                      </a:r>
                      <a:endParaRPr lang="ru-RU" sz="1600" b="1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Исключающее или</a:t>
                      </a:r>
                      <a:endParaRPr lang="ru-RU" sz="1600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cs typeface="Arial" pitchFamily="34" charset="0"/>
                        </a:rPr>
                        <a:t>&lt;&lt;</a:t>
                      </a:r>
                      <a:endParaRPr lang="ru-RU" sz="1600" b="1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Сдвиг влево</a:t>
                      </a:r>
                      <a:endParaRPr lang="ru-RU" sz="1600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cs typeface="Arial" pitchFamily="34" charset="0"/>
                        </a:rPr>
                        <a:t>^=</a:t>
                      </a:r>
                      <a:endParaRPr lang="ru-RU" sz="1600" b="1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Исключающее или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en-US" sz="1600" dirty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 присваиванием)</a:t>
                      </a:r>
                      <a:endParaRPr lang="ru-RU" sz="1600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cs typeface="Arial" pitchFamily="34" charset="0"/>
                        </a:rPr>
                        <a:t>&lt;&lt;=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 pitchFamily="34" charset="0"/>
                          <a:cs typeface="Arial" pitchFamily="34" charset="0"/>
                        </a:rPr>
                        <a:t>Сдвиг влево с присваиванием</a:t>
                      </a:r>
                      <a:endParaRPr lang="ru-RU" sz="160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cs typeface="Arial" pitchFamily="34" charset="0"/>
                        </a:rPr>
                        <a:t>~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 pitchFamily="34" charset="0"/>
                          <a:cs typeface="Arial" pitchFamily="34" charset="0"/>
                        </a:rPr>
                        <a:t>Унарное отрицание </a:t>
                      </a:r>
                      <a:endParaRPr lang="ru-RU" sz="160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600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600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Операторы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1800" b="1" dirty="0"/>
              <a:t>Операторы отношения</a:t>
            </a:r>
          </a:p>
          <a:p>
            <a:endParaRPr lang="en-US" dirty="0"/>
          </a:p>
          <a:p>
            <a:pPr marL="0" indent="0" algn="just">
              <a:buNone/>
            </a:pPr>
            <a:r>
              <a:rPr lang="ru-RU" sz="1800" dirty="0"/>
              <a:t>Применяются для сравнения символов, целых и вещественных чисел, а также для сравнения ссылок при работе с объектами.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ru-RU" sz="1800" b="1" dirty="0"/>
              <a:t>Логические операторы</a:t>
            </a:r>
          </a:p>
          <a:p>
            <a:pPr marL="0" indent="0">
              <a:buNone/>
            </a:pPr>
            <a:endParaRPr lang="ru-RU" sz="1800" dirty="0"/>
          </a:p>
          <a:p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57</a:t>
            </a:fld>
            <a:endParaRPr lang="en-US"/>
          </a:p>
        </p:txBody>
      </p:sp>
      <p:graphicFrame>
        <p:nvGraphicFramePr>
          <p:cNvPr id="6" name="Table 3"/>
          <p:cNvGraphicFramePr>
            <a:graphicFrameLocks noGrp="1"/>
          </p:cNvGraphicFramePr>
          <p:nvPr/>
        </p:nvGraphicFramePr>
        <p:xfrm>
          <a:off x="1285852" y="2714620"/>
          <a:ext cx="6643733" cy="731520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50324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1394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0404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22249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cs typeface="Arial" pitchFamily="34" charset="0"/>
                        </a:rPr>
                        <a:t>&lt; 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Меньше</a:t>
                      </a:r>
                      <a:endParaRPr lang="ru-RU" sz="1600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cs typeface="Arial" pitchFamily="34" charset="0"/>
                        </a:rPr>
                        <a:t>&gt;</a:t>
                      </a:r>
                      <a:endParaRPr lang="ru-RU" sz="1600" b="1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Больше</a:t>
                      </a:r>
                      <a:endParaRPr lang="ru-RU" sz="1600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cs typeface="Arial" pitchFamily="34" charset="0"/>
                        </a:rPr>
                        <a:t>&lt;=</a:t>
                      </a:r>
                      <a:endParaRPr lang="ru-RU" sz="1600" b="1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Меньше либо равно</a:t>
                      </a:r>
                      <a:endParaRPr lang="ru-RU" sz="1600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cs typeface="Arial" pitchFamily="34" charset="0"/>
                        </a:rPr>
                        <a:t>&gt;=</a:t>
                      </a:r>
                      <a:endParaRPr lang="ru-RU" sz="1600" b="1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Больше либо равно</a:t>
                      </a:r>
                      <a:endParaRPr lang="ru-RU" sz="1600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cs typeface="Arial" pitchFamily="34" charset="0"/>
                        </a:rPr>
                        <a:t>==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Равно</a:t>
                      </a:r>
                      <a:endParaRPr lang="ru-RU" sz="1600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cs typeface="Arial" pitchFamily="34" charset="0"/>
                        </a:rPr>
                        <a:t>!=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Не равно</a:t>
                      </a:r>
                      <a:endParaRPr lang="ru-RU" sz="1600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7" name="Table 4"/>
          <p:cNvGraphicFramePr>
            <a:graphicFrameLocks noGrp="1"/>
          </p:cNvGraphicFramePr>
          <p:nvPr/>
        </p:nvGraphicFramePr>
        <p:xfrm>
          <a:off x="1428728" y="4786322"/>
          <a:ext cx="6572296" cy="487680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9956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0478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50033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cs typeface="Arial" pitchFamily="34" charset="0"/>
                        </a:rPr>
                        <a:t>|| 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Или </a:t>
                      </a:r>
                      <a:endParaRPr lang="ru-RU" sz="1600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cs typeface="Arial" pitchFamily="34" charset="0"/>
                        </a:rPr>
                        <a:t>&amp;&amp;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И</a:t>
                      </a:r>
                      <a:endParaRPr lang="ru-RU" sz="1600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cs typeface="Arial" pitchFamily="34" charset="0"/>
                        </a:rPr>
                        <a:t>!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Унарное отрицание</a:t>
                      </a:r>
                      <a:endParaRPr lang="ru-RU" sz="1600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60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600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6675" marR="66675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Операторы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1800" dirty="0"/>
              <a:t>К операторам относится также оператор определения принадлежности типу </a:t>
            </a:r>
            <a:r>
              <a:rPr lang="en-US" sz="1800" b="1" dirty="0" err="1"/>
              <a:t>i</a:t>
            </a:r>
            <a:r>
              <a:rPr lang="ru-RU" sz="1800" b="1" dirty="0" err="1"/>
              <a:t>nstanceof</a:t>
            </a:r>
            <a:r>
              <a:rPr lang="ru-RU" sz="1800" b="1" dirty="0"/>
              <a:t>, </a:t>
            </a:r>
            <a:r>
              <a:rPr lang="ru-RU" sz="1800" dirty="0"/>
              <a:t>оператор </a:t>
            </a:r>
            <a:r>
              <a:rPr lang="ru-RU" sz="1800" b="1" dirty="0"/>
              <a:t>[ ] </a:t>
            </a:r>
            <a:r>
              <a:rPr lang="ru-RU" sz="1800" dirty="0"/>
              <a:t>и тернарный оператор </a:t>
            </a:r>
            <a:r>
              <a:rPr lang="ru-RU" sz="1800" b="1" dirty="0"/>
              <a:t>?:</a:t>
            </a:r>
            <a:r>
              <a:rPr lang="ru-RU" sz="1800" dirty="0"/>
              <a:t> (</a:t>
            </a:r>
            <a:r>
              <a:rPr lang="ru-RU" sz="1800" dirty="0" err="1"/>
              <a:t>if-then-else</a:t>
            </a:r>
            <a:r>
              <a:rPr lang="ru-RU" sz="1800" dirty="0"/>
              <a:t>).</a:t>
            </a:r>
          </a:p>
          <a:p>
            <a:pPr marL="0" indent="0" algn="just">
              <a:buNone/>
            </a:pPr>
            <a:r>
              <a:rPr lang="ru-RU" sz="1800" dirty="0"/>
              <a:t>	</a:t>
            </a:r>
            <a:endParaRPr lang="en-US" sz="1800" dirty="0"/>
          </a:p>
          <a:p>
            <a:pPr marL="0" indent="0" algn="just">
              <a:buNone/>
            </a:pPr>
            <a:r>
              <a:rPr lang="ru-RU" sz="1800" dirty="0"/>
              <a:t>Логические операции выполняются над значениями типа </a:t>
            </a:r>
            <a:r>
              <a:rPr lang="ru-RU" sz="1800" b="1" dirty="0" err="1"/>
              <a:t>boolean</a:t>
            </a:r>
            <a:r>
              <a:rPr lang="ru-RU" sz="1800" dirty="0"/>
              <a:t> (</a:t>
            </a:r>
            <a:r>
              <a:rPr lang="ru-RU" sz="1800" b="1" dirty="0" err="1"/>
              <a:t>true</a:t>
            </a:r>
            <a:r>
              <a:rPr lang="ru-RU" sz="1800" dirty="0"/>
              <a:t> или </a:t>
            </a:r>
            <a:r>
              <a:rPr lang="ru-RU" sz="1800" b="1" dirty="0" err="1"/>
              <a:t>false</a:t>
            </a:r>
            <a:r>
              <a:rPr lang="ru-RU" sz="1800" dirty="0"/>
              <a:t>). </a:t>
            </a:r>
          </a:p>
          <a:p>
            <a:pPr marL="0" indent="0" algn="just">
              <a:buNone/>
            </a:pPr>
            <a:endParaRPr lang="en-US" sz="1800" dirty="0"/>
          </a:p>
          <a:p>
            <a:pPr marL="0" indent="0" algn="just">
              <a:buNone/>
            </a:pPr>
            <a:r>
              <a:rPr lang="ru-RU" sz="1800" dirty="0"/>
              <a:t>Оператор </a:t>
            </a:r>
            <a:r>
              <a:rPr lang="ru-RU" sz="1800" b="1" dirty="0" err="1"/>
              <a:t>instanceof</a:t>
            </a:r>
            <a:r>
              <a:rPr lang="ru-RU" sz="1800" dirty="0"/>
              <a:t> возвращает значение </a:t>
            </a:r>
            <a:r>
              <a:rPr lang="en-US" sz="1800" b="1" dirty="0"/>
              <a:t>true</a:t>
            </a:r>
            <a:r>
              <a:rPr lang="ru-RU" sz="1800" dirty="0"/>
              <a:t>, если объект является экземпляром данного класса.</a:t>
            </a:r>
          </a:p>
          <a:p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58</a:t>
            </a:fld>
            <a:endParaRPr lang="en-US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Операторы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1800" dirty="0"/>
              <a:t>Операции над целыми числами: +, </a:t>
            </a:r>
            <a:r>
              <a:rPr lang="ru-RU" sz="1800" dirty="0">
                <a:sym typeface="Symbol" pitchFamily="18" charset="2"/>
              </a:rPr>
              <a:t></a:t>
            </a:r>
            <a:r>
              <a:rPr lang="ru-RU" sz="1800" dirty="0"/>
              <a:t>, *, %, /, ++,-- и битовые операции &amp;, |, ^, ~  аналогичны операциям большинства языков программирования.</a:t>
            </a:r>
            <a:endParaRPr lang="en-US" sz="1800" dirty="0"/>
          </a:p>
          <a:p>
            <a:pPr marL="0" indent="0" algn="just">
              <a:buNone/>
            </a:pPr>
            <a:endParaRPr lang="ru-RU" sz="1800" dirty="0"/>
          </a:p>
          <a:p>
            <a:pPr marL="0" indent="0" algn="just">
              <a:buNone/>
            </a:pPr>
            <a:r>
              <a:rPr lang="ru-RU" sz="1800" dirty="0"/>
              <a:t>Деление на ноль целочисленного типа вызывает исключительную ситуацию, переполнение не контролируется.</a:t>
            </a:r>
          </a:p>
          <a:p>
            <a:pPr algn="just">
              <a:buNone/>
            </a:pPr>
            <a:endParaRPr lang="ru-RU" sz="1800" dirty="0"/>
          </a:p>
          <a:p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59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Введение в язык </a:t>
            </a:r>
            <a:r>
              <a:rPr lang="en-US" dirty="0"/>
              <a:t>Java. </a:t>
            </a:r>
            <a:r>
              <a:rPr lang="ru-RU" dirty="0"/>
              <a:t>Жизненный цикл программы на </a:t>
            </a:r>
            <a:r>
              <a:rPr lang="en-US" dirty="0"/>
              <a:t>Java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928662" y="1428736"/>
            <a:ext cx="7143800" cy="213468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Операторы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1800" dirty="0"/>
              <a:t>Операции над числами с плавающей точкой практически те же, что и в других языках, но по стандарту IEEE 754 введены понятие бесконечности +</a:t>
            </a:r>
            <a:r>
              <a:rPr lang="en-US" sz="1800" dirty="0"/>
              <a:t>I</a:t>
            </a:r>
            <a:r>
              <a:rPr lang="ru-RU" sz="1800" dirty="0" err="1"/>
              <a:t>nf</a:t>
            </a:r>
            <a:r>
              <a:rPr lang="en-US" sz="1800" dirty="0" err="1"/>
              <a:t>inity</a:t>
            </a:r>
            <a:r>
              <a:rPr lang="ru-RU" sz="1800" dirty="0"/>
              <a:t> и –</a:t>
            </a:r>
            <a:r>
              <a:rPr lang="en-US" sz="1800" dirty="0"/>
              <a:t>I</a:t>
            </a:r>
            <a:r>
              <a:rPr lang="ru-RU" sz="1800" dirty="0" err="1"/>
              <a:t>nf</a:t>
            </a:r>
            <a:r>
              <a:rPr lang="en-US" sz="1800" dirty="0" err="1"/>
              <a:t>inity</a:t>
            </a:r>
            <a:r>
              <a:rPr lang="ru-RU" sz="1800" dirty="0"/>
              <a:t> и значение </a:t>
            </a:r>
            <a:r>
              <a:rPr lang="ru-RU" sz="1800" dirty="0" err="1"/>
              <a:t>NaN</a:t>
            </a:r>
            <a:r>
              <a:rPr lang="ru-RU" sz="1800" dirty="0"/>
              <a:t> (</a:t>
            </a:r>
            <a:r>
              <a:rPr lang="ru-RU" sz="1800" dirty="0" err="1"/>
              <a:t>Not</a:t>
            </a:r>
            <a:r>
              <a:rPr lang="ru-RU" sz="1800" dirty="0"/>
              <a:t> </a:t>
            </a:r>
            <a:r>
              <a:rPr lang="ru-RU" sz="1800" dirty="0" err="1"/>
              <a:t>a</a:t>
            </a:r>
            <a:r>
              <a:rPr lang="ru-RU" sz="1800" dirty="0"/>
              <a:t> </a:t>
            </a:r>
            <a:r>
              <a:rPr lang="ru-RU" sz="1800" dirty="0" err="1"/>
              <a:t>Number</a:t>
            </a:r>
            <a:r>
              <a:rPr lang="ru-RU" sz="1800" dirty="0"/>
              <a:t>). Результат деления положительного числа на 0 равен положительной бесконечности, отрицательного – отрицательной бесконечности. Вычисление квадратного корня из отрицательного числа или деление 0/0 – не число. Проверить, что какой-то результат равен не числу можно с помощью методов </a:t>
            </a:r>
            <a:r>
              <a:rPr lang="en-US" sz="1800" dirty="0"/>
              <a:t>Double</a:t>
            </a:r>
            <a:r>
              <a:rPr lang="ru-RU" sz="1800" dirty="0"/>
              <a:t>.</a:t>
            </a:r>
            <a:r>
              <a:rPr lang="en-US" sz="1800" dirty="0" err="1"/>
              <a:t>isNan</a:t>
            </a:r>
            <a:r>
              <a:rPr lang="ru-RU" sz="1800" dirty="0"/>
              <a:t>(&lt;</a:t>
            </a:r>
            <a:r>
              <a:rPr lang="en-US" sz="1800" dirty="0" err="1"/>
              <a:t>arg</a:t>
            </a:r>
            <a:r>
              <a:rPr lang="ru-RU" sz="1800" dirty="0"/>
              <a:t>&gt;) или </a:t>
            </a:r>
            <a:r>
              <a:rPr lang="en-US" sz="1800" dirty="0"/>
              <a:t>Float</a:t>
            </a:r>
            <a:r>
              <a:rPr lang="ru-RU" sz="1800" dirty="0"/>
              <a:t>.</a:t>
            </a:r>
            <a:r>
              <a:rPr lang="en-US" sz="1800" dirty="0" err="1"/>
              <a:t>isNaN</a:t>
            </a:r>
            <a:r>
              <a:rPr lang="ru-RU" sz="1800" dirty="0"/>
              <a:t>(&lt;</a:t>
            </a:r>
            <a:r>
              <a:rPr lang="en-US" sz="1800" dirty="0" err="1"/>
              <a:t>arg</a:t>
            </a:r>
            <a:r>
              <a:rPr lang="ru-RU" sz="1800" dirty="0"/>
              <a:t>&gt;), возвращающих значение типа </a:t>
            </a:r>
            <a:r>
              <a:rPr lang="en-US" sz="1800" dirty="0" err="1"/>
              <a:t>boolean</a:t>
            </a:r>
            <a:r>
              <a:rPr lang="ru-RU" sz="1800" dirty="0"/>
              <a:t>.</a:t>
            </a:r>
          </a:p>
          <a:p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60</a:t>
            </a:fld>
            <a:endParaRPr lang="en-US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Приоритет операций</a:t>
            </a:r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61</a:t>
            </a:fld>
            <a:endParaRPr lang="en-US"/>
          </a:p>
        </p:txBody>
      </p:sp>
      <p:graphicFrame>
        <p:nvGraphicFramePr>
          <p:cNvPr id="6" name="Group 124"/>
          <p:cNvGraphicFramePr>
            <a:graphicFrameLocks/>
          </p:cNvGraphicFramePr>
          <p:nvPr/>
        </p:nvGraphicFramePr>
        <p:xfrm>
          <a:off x="928662" y="1214422"/>
          <a:ext cx="7518399" cy="4635980"/>
        </p:xfrm>
        <a:graphic>
          <a:graphicData uri="http://schemas.openxmlformats.org/drawingml/2006/table">
            <a:tbl>
              <a:tblPr/>
              <a:tblGrid>
                <a:gridCol w="44555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92450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4833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571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№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Операция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Порядок выполнения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57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[ ]  .   () (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вызов метода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Слева направо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957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! 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~ ++ -- +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(унарный) 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-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(унарный)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() (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приведение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new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Справа налево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957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*  /  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Слева направо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957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+ -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Слева направо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957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&lt;&lt; &gt;&gt; &gt;&gt;&gt;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Слева направо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957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&lt; &lt;= &gt; &gt;=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instanceof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Слева направо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957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== !=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Слева направо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957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&amp;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Слева направо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957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^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Слева направо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957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|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Слева направо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957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&amp;&amp;</a:t>
                      </a:r>
                      <a:endParaRPr kumimoji="0" lang="ru-RU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Слева направо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957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||</a:t>
                      </a:r>
                      <a:endParaRPr kumimoji="0" lang="ru-RU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Слева направо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163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?:</a:t>
                      </a:r>
                      <a:endParaRPr kumimoji="0" lang="ru-RU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Слева направо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957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= += -= *= /= %= |= ^= &lt;&lt;= &gt;&gt;= &gt;&gt;&gt;=</a:t>
                      </a:r>
                      <a:endParaRPr kumimoji="0" lang="ru-RU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Справа налево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Вычисления с плавающей точкой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1800" dirty="0"/>
              <a:t>Все вычисления, которые проводятся над числами с плавающей точкой следуют стандарту </a:t>
            </a:r>
            <a:r>
              <a:rPr lang="en-US" sz="1800" dirty="0"/>
              <a:t>IEEE</a:t>
            </a:r>
            <a:r>
              <a:rPr lang="ru-RU" sz="1800" dirty="0"/>
              <a:t> 754. В </a:t>
            </a:r>
            <a:r>
              <a:rPr lang="en-US" sz="1800" dirty="0"/>
              <a:t>Java</a:t>
            </a:r>
            <a:r>
              <a:rPr lang="ru-RU" sz="1800" dirty="0"/>
              <a:t> есть три специальных числа с плавающей точкой</a:t>
            </a:r>
          </a:p>
          <a:p>
            <a:pPr>
              <a:buNone/>
            </a:pPr>
            <a:endParaRPr lang="ru-RU" sz="1800" dirty="0"/>
          </a:p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1800" dirty="0">
                <a:ea typeface="Times New Roman" pitchFamily="18" charset="0"/>
              </a:rPr>
              <a:t>Положительная бесконечность</a:t>
            </a:r>
            <a:endParaRPr lang="ru-RU" sz="1800" dirty="0"/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1800" dirty="0">
                <a:ea typeface="Times New Roman" pitchFamily="18" charset="0"/>
              </a:rPr>
              <a:t>Отрицательная бесконечность</a:t>
            </a: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1800" dirty="0">
                <a:ea typeface="Times New Roman" pitchFamily="18" charset="0"/>
              </a:rPr>
              <a:t>Не число</a:t>
            </a:r>
            <a:r>
              <a:rPr lang="ru-RU" sz="1800" dirty="0"/>
              <a:t> </a:t>
            </a:r>
          </a:p>
          <a:p>
            <a:pPr>
              <a:buNone/>
            </a:pPr>
            <a:endParaRPr lang="ru-RU" sz="1800" dirty="0"/>
          </a:p>
          <a:p>
            <a:pPr>
              <a:buNone/>
            </a:pPr>
            <a:r>
              <a:rPr lang="ru-RU" sz="1800" dirty="0"/>
              <a:t>В языке </a:t>
            </a:r>
            <a:r>
              <a:rPr lang="en-US" sz="1800" dirty="0"/>
              <a:t>Java</a:t>
            </a:r>
            <a:r>
              <a:rPr lang="ru-RU" sz="1800" dirty="0"/>
              <a:t> существуют константы </a:t>
            </a:r>
          </a:p>
          <a:p>
            <a:pPr marL="2336800" indent="-368300"/>
            <a:r>
              <a:rPr lang="en-US" sz="1800" b="1" dirty="0" err="1"/>
              <a:t>Double.POSITIVE_INFINITY</a:t>
            </a:r>
            <a:r>
              <a:rPr lang="en-US" sz="1800" b="1" u="sng" dirty="0"/>
              <a:t>;</a:t>
            </a:r>
          </a:p>
          <a:p>
            <a:pPr marL="2336800" indent="-368300"/>
            <a:r>
              <a:rPr lang="en-US" sz="1800" b="1" dirty="0" err="1"/>
              <a:t>Float.POSITIVE_INFINITY</a:t>
            </a:r>
            <a:r>
              <a:rPr lang="en-US" sz="1800" b="1" dirty="0"/>
              <a:t>;</a:t>
            </a:r>
          </a:p>
          <a:p>
            <a:pPr marL="2336800" indent="-368300"/>
            <a:r>
              <a:rPr lang="en-US" sz="1800" b="1" dirty="0" err="1"/>
              <a:t>Double.NEGATIVE_INFINITY</a:t>
            </a:r>
            <a:r>
              <a:rPr lang="en-US" sz="1800" b="1" u="sng" dirty="0"/>
              <a:t>; </a:t>
            </a:r>
          </a:p>
          <a:p>
            <a:pPr marL="2336800" indent="-368300"/>
            <a:r>
              <a:rPr lang="en-US" sz="1800" b="1" dirty="0" err="1"/>
              <a:t>Float.NEGATIVE_INFINITY</a:t>
            </a:r>
            <a:r>
              <a:rPr lang="en-US" sz="1800" b="1" dirty="0"/>
              <a:t>;</a:t>
            </a:r>
          </a:p>
          <a:p>
            <a:pPr marL="2336800" indent="-368300"/>
            <a:r>
              <a:rPr lang="en-US" sz="1800" b="1" dirty="0" err="1"/>
              <a:t>Double.NaN</a:t>
            </a:r>
            <a:r>
              <a:rPr lang="en-US" sz="1800" b="1" u="sng" dirty="0"/>
              <a:t>; </a:t>
            </a:r>
          </a:p>
          <a:p>
            <a:pPr marL="2336800" indent="-368300"/>
            <a:r>
              <a:rPr lang="en-US" sz="1800" b="1" dirty="0" err="1"/>
              <a:t>Float.NaN</a:t>
            </a:r>
            <a:r>
              <a:rPr lang="en-US" sz="1800" b="1" dirty="0"/>
              <a:t>;</a:t>
            </a:r>
            <a:endParaRPr lang="ru-RU" sz="1800" b="1" dirty="0"/>
          </a:p>
          <a:p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62</a:t>
            </a:fld>
            <a:endParaRPr lang="en-US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Вычисления с плавающей точкой.</a:t>
            </a:r>
            <a:r>
              <a:rPr lang="en-US" dirty="0"/>
              <a:t> Example </a:t>
            </a:r>
            <a:r>
              <a:rPr lang="ru-RU" dirty="0"/>
              <a:t>14</a:t>
            </a:r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63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928662" y="1214422"/>
            <a:ext cx="7286676" cy="323165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package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_java._se._01._types;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2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class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DoubleCalc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{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public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2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static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2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void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main(String[]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args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 {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double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= 7.0;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double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j, z, k;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j =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/ 0;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z = -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/ 0;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k =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Math.</a:t>
            </a:r>
            <a:r>
              <a:rPr kumimoji="0" lang="en-US" sz="12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sqrt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(-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);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if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(j ==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Double.</a:t>
            </a:r>
            <a:r>
              <a:rPr kumimoji="0" lang="en-US" sz="1200" b="0" i="1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POSITIVE_INFINITY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</a:t>
            </a: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</a:t>
            </a:r>
            <a:r>
              <a:rPr kumimoji="0" lang="en-US" sz="1200" b="0" i="1" u="none" strike="noStrike" cap="none" normalizeH="0" baseline="0" dirty="0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println</a:t>
            </a: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"Мы получили положительную бесконечность."</a:t>
            </a: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);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if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(z ==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Double.</a:t>
            </a:r>
            <a:r>
              <a:rPr kumimoji="0" lang="en-US" sz="1200" b="0" i="1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NEGATIVE_INFINITY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</a:t>
            </a: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</a:t>
            </a:r>
            <a:r>
              <a:rPr kumimoji="0" lang="en-US" sz="1200" b="0" i="1" u="none" strike="noStrike" cap="none" normalizeH="0" baseline="0" dirty="0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println</a:t>
            </a: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"Мы получили отрицательную бесконечность."</a:t>
            </a: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);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if</a:t>
            </a: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(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Double</a:t>
            </a: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</a:t>
            </a:r>
            <a:r>
              <a:rPr kumimoji="0" lang="en-US" sz="12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isNaN</a:t>
            </a: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k</a:t>
            </a: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))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</a:t>
            </a: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</a:t>
            </a:r>
            <a:r>
              <a:rPr kumimoji="0" lang="en-US" sz="1200" b="0" i="1" u="none" strike="noStrike" cap="none" normalizeH="0" baseline="0" dirty="0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println</a:t>
            </a: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"Мы получили не число."</a:t>
            </a: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);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200" b="0" i="1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"j="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+ j +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 z="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+ z +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 k="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+ k);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}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одержимое 2"/>
          <p:cNvSpPr>
            <a:spLocks noGrp="1"/>
          </p:cNvSpPr>
          <p:nvPr>
            <p:ph idx="1"/>
          </p:nvPr>
        </p:nvSpPr>
        <p:spPr>
          <a:xfrm>
            <a:off x="928662" y="4572008"/>
            <a:ext cx="7315200" cy="423850"/>
          </a:xfrm>
        </p:spPr>
        <p:txBody>
          <a:bodyPr/>
          <a:lstStyle/>
          <a:p>
            <a:pPr>
              <a:buNone/>
            </a:pPr>
            <a:r>
              <a:rPr lang="ru-RU" sz="1800" dirty="0"/>
              <a:t>Результат:</a:t>
            </a:r>
            <a:endParaRPr lang="en-US" sz="1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428860" y="4714884"/>
            <a:ext cx="4572000" cy="9541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r>
              <a:rPr lang="ru-RU" sz="1400" dirty="0">
                <a:latin typeface="Courier New" pitchFamily="49" charset="0"/>
                <a:cs typeface="Courier New" pitchFamily="49" charset="0"/>
              </a:rPr>
              <a:t>Мы получили положительную бесконечность.</a:t>
            </a:r>
          </a:p>
          <a:p>
            <a:r>
              <a:rPr lang="ru-RU" sz="1400" dirty="0">
                <a:latin typeface="Courier New" pitchFamily="49" charset="0"/>
                <a:cs typeface="Courier New" pitchFamily="49" charset="0"/>
              </a:rPr>
              <a:t>Мы получили отрицательную бесконечность.</a:t>
            </a:r>
          </a:p>
          <a:p>
            <a:r>
              <a:rPr lang="ru-RU" sz="1400" dirty="0">
                <a:latin typeface="Courier New" pitchFamily="49" charset="0"/>
                <a:cs typeface="Courier New" pitchFamily="49" charset="0"/>
              </a:rPr>
              <a:t>Мы получили не число.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j=Infinity z=-Infinity k=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NaN</a:t>
            </a:r>
            <a:endParaRPr lang="en-US" sz="1400" b="1" dirty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Операторы управления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  <a:defRPr/>
            </a:pPr>
            <a:r>
              <a:rPr lang="ru-RU" sz="1800" b="1" dirty="0"/>
              <a:t>Оператор </a:t>
            </a:r>
            <a:r>
              <a:rPr lang="en-US" sz="1800" b="1" dirty="0"/>
              <a:t>if</a:t>
            </a:r>
            <a:r>
              <a:rPr lang="ru-RU" sz="1800" dirty="0"/>
              <a:t>:</a:t>
            </a:r>
            <a:endParaRPr lang="en-US" sz="1800" dirty="0"/>
          </a:p>
          <a:p>
            <a:pPr lvl="0">
              <a:buNone/>
              <a:defRPr/>
            </a:pPr>
            <a:endParaRPr lang="ru-RU" sz="1800" dirty="0"/>
          </a:p>
          <a:p>
            <a:pPr marL="0" lvl="0" indent="0" algn="just">
              <a:buNone/>
              <a:defRPr/>
            </a:pPr>
            <a:r>
              <a:rPr lang="ru-RU" sz="1800" dirty="0"/>
              <a:t>Позволяет условное выполнение оператора или условный выбор двух операторов, выполняя один или другой, но не оба сразу.</a:t>
            </a:r>
          </a:p>
          <a:p>
            <a:pPr lvl="0">
              <a:buNone/>
              <a:defRPr/>
            </a:pPr>
            <a:endParaRPr lang="ru-RU" dirty="0"/>
          </a:p>
          <a:p>
            <a:pPr lvl="0">
              <a:buNone/>
              <a:defRPr/>
            </a:pPr>
            <a:endParaRPr lang="ru-RU" dirty="0"/>
          </a:p>
          <a:p>
            <a:pPr lvl="0">
              <a:buNone/>
              <a:defRPr/>
            </a:pPr>
            <a:endParaRPr lang="ru-RU" dirty="0"/>
          </a:p>
          <a:p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64</a:t>
            </a:fld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428728" y="3000372"/>
            <a:ext cx="6500858" cy="7294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>
                <a:solidFill>
                  <a:srgbClr val="7F0055"/>
                </a:solidFill>
                <a:latin typeface="Courier New" pitchFamily="49" charset="0"/>
                <a:ea typeface="Calibri"/>
                <a:cs typeface="Courier New" pitchFamily="49" charset="0"/>
              </a:rPr>
              <a:t>if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  <a:ea typeface="Calibri"/>
                <a:cs typeface="Courier New" pitchFamily="49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latin typeface="Courier New" pitchFamily="49" charset="0"/>
                <a:ea typeface="Calibri"/>
                <a:cs typeface="Courier New" pitchFamily="49" charset="0"/>
              </a:rPr>
              <a:t>boolexp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  <a:ea typeface="Calibri"/>
                <a:cs typeface="Courier New" pitchFamily="49" charset="0"/>
              </a:rPr>
              <a:t>) { </a:t>
            </a:r>
            <a:r>
              <a:rPr lang="ru-RU" dirty="0">
                <a:solidFill>
                  <a:srgbClr val="3F7F5F"/>
                </a:solidFill>
                <a:latin typeface="Courier New" pitchFamily="49" charset="0"/>
                <a:ea typeface="Calibri"/>
                <a:cs typeface="Courier New" pitchFamily="49" charset="0"/>
              </a:rPr>
              <a:t>/*операторы*/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  <a:ea typeface="Calibri"/>
                <a:cs typeface="Courier New" pitchFamily="49" charset="0"/>
              </a:rPr>
              <a:t>}</a:t>
            </a:r>
            <a:endParaRPr lang="ru-RU" dirty="0">
              <a:latin typeface="Courier New" pitchFamily="49" charset="0"/>
              <a:ea typeface="Calibri"/>
              <a:cs typeface="Courier New" pitchFamily="49" charset="0"/>
            </a:endParaRPr>
          </a:p>
          <a:p>
            <a:pPr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>
                <a:solidFill>
                  <a:srgbClr val="7F0055"/>
                </a:solidFill>
                <a:latin typeface="Courier New" pitchFamily="49" charset="0"/>
                <a:ea typeface="Calibri"/>
                <a:cs typeface="Courier New" pitchFamily="49" charset="0"/>
              </a:rPr>
              <a:t>else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  <a:ea typeface="Calibri"/>
                <a:cs typeface="Courier New" pitchFamily="49" charset="0"/>
              </a:rPr>
              <a:t> { </a:t>
            </a:r>
            <a:r>
              <a:rPr lang="ru-RU" dirty="0">
                <a:solidFill>
                  <a:srgbClr val="3F7F5F"/>
                </a:solidFill>
                <a:latin typeface="Courier New" pitchFamily="49" charset="0"/>
                <a:ea typeface="Calibri"/>
                <a:cs typeface="Courier New" pitchFamily="49" charset="0"/>
              </a:rPr>
              <a:t>/*операторы*/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  <a:ea typeface="Calibri"/>
                <a:cs typeface="Courier New" pitchFamily="49" charset="0"/>
              </a:rPr>
              <a:t> }</a:t>
            </a:r>
            <a:r>
              <a:rPr lang="ru-RU" dirty="0">
                <a:solidFill>
                  <a:srgbClr val="3F7F5F"/>
                </a:solidFill>
                <a:latin typeface="Courier New" pitchFamily="49" charset="0"/>
                <a:ea typeface="Calibri"/>
                <a:cs typeface="Courier New" pitchFamily="49" charset="0"/>
              </a:rPr>
              <a:t>//может отсутствовать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Операторы управления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  <a:defRPr/>
            </a:pPr>
            <a:r>
              <a:rPr lang="ru-RU" sz="1800" b="1" dirty="0"/>
              <a:t>Циклы:</a:t>
            </a:r>
          </a:p>
          <a:p>
            <a:pPr lvl="0">
              <a:defRPr/>
            </a:pPr>
            <a:endParaRPr lang="en-US" sz="1800" dirty="0"/>
          </a:p>
          <a:p>
            <a:pPr marL="0" lvl="0" indent="0" algn="just">
              <a:buNone/>
              <a:defRPr/>
            </a:pPr>
            <a:r>
              <a:rPr lang="ru-RU" sz="1800" dirty="0"/>
              <a:t>Циклы выполняются, пока  булевское выражение </a:t>
            </a:r>
            <a:r>
              <a:rPr lang="en-US" sz="1800" i="1" dirty="0" err="1"/>
              <a:t>boolexp</a:t>
            </a:r>
            <a:r>
              <a:rPr lang="ru-RU" sz="1800" dirty="0"/>
              <a:t> равно </a:t>
            </a:r>
            <a:r>
              <a:rPr lang="en-US" sz="1800" dirty="0">
                <a:solidFill>
                  <a:srgbClr val="6B0D0D"/>
                </a:solidFill>
              </a:rPr>
              <a:t>true</a:t>
            </a:r>
            <a:r>
              <a:rPr lang="ru-RU" sz="1800" dirty="0"/>
              <a:t>. </a:t>
            </a:r>
            <a:endParaRPr lang="en-US" sz="1800" dirty="0"/>
          </a:p>
          <a:p>
            <a:pPr marL="0" lvl="0" indent="0" algn="just">
              <a:buNone/>
              <a:defRPr/>
            </a:pPr>
            <a:endParaRPr lang="ru-RU" sz="1800" dirty="0"/>
          </a:p>
          <a:p>
            <a:pPr marL="0" lvl="0" indent="0" algn="just">
              <a:buNone/>
              <a:defRPr/>
            </a:pPr>
            <a:r>
              <a:rPr lang="ru-RU" sz="1800" dirty="0"/>
              <a:t>Оператор прерывания цикла </a:t>
            </a:r>
            <a:r>
              <a:rPr lang="ru-RU" sz="1800" dirty="0" err="1">
                <a:solidFill>
                  <a:srgbClr val="6B0D0D"/>
                </a:solidFill>
              </a:rPr>
              <a:t>break</a:t>
            </a:r>
            <a:r>
              <a:rPr lang="ru-RU" sz="1800" dirty="0"/>
              <a:t> и оператор прерывания итерации цикла </a:t>
            </a:r>
            <a:r>
              <a:rPr lang="ru-RU" sz="1800" dirty="0" err="1">
                <a:solidFill>
                  <a:srgbClr val="6B0D0D"/>
                </a:solidFill>
              </a:rPr>
              <a:t>continue</a:t>
            </a:r>
            <a:r>
              <a:rPr lang="ru-RU" sz="1800" dirty="0"/>
              <a:t>,  можно использовать с меткой, для обеспечения выхода из вложенных циклов.</a:t>
            </a:r>
          </a:p>
          <a:p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65</a:t>
            </a:fld>
            <a:endParaRPr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857356" y="3992597"/>
            <a:ext cx="5929354" cy="150810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rgbClr val="000000"/>
                </a:solidFill>
                <a:latin typeface="Courier New" pitchFamily="49" charset="0"/>
                <a:ea typeface="Calibri"/>
                <a:cs typeface="Courier New" pitchFamily="49" charset="0"/>
              </a:rPr>
              <a:t>1. </a:t>
            </a:r>
            <a:r>
              <a:rPr lang="ru-RU" sz="1600" b="1" dirty="0" err="1">
                <a:solidFill>
                  <a:srgbClr val="7F0055"/>
                </a:solidFill>
                <a:latin typeface="Courier New" pitchFamily="49" charset="0"/>
                <a:ea typeface="Calibri"/>
                <a:cs typeface="Courier New" pitchFamily="49" charset="0"/>
              </a:rPr>
              <a:t>while</a:t>
            </a:r>
            <a:r>
              <a:rPr lang="ru-RU" sz="1600" dirty="0">
                <a:solidFill>
                  <a:srgbClr val="000000"/>
                </a:solidFill>
                <a:latin typeface="Courier New" pitchFamily="49" charset="0"/>
                <a:ea typeface="Calibri"/>
                <a:cs typeface="Courier New" pitchFamily="49" charset="0"/>
              </a:rPr>
              <a:t> (</a:t>
            </a:r>
            <a:r>
              <a:rPr lang="ru-RU" sz="1600" dirty="0" err="1">
                <a:solidFill>
                  <a:srgbClr val="000000"/>
                </a:solidFill>
                <a:latin typeface="Courier New" pitchFamily="49" charset="0"/>
                <a:ea typeface="Calibri"/>
                <a:cs typeface="Courier New" pitchFamily="49" charset="0"/>
              </a:rPr>
              <a:t>boolexpr</a:t>
            </a:r>
            <a:r>
              <a:rPr lang="ru-RU" sz="1600" dirty="0">
                <a:solidFill>
                  <a:srgbClr val="000000"/>
                </a:solidFill>
                <a:latin typeface="Courier New" pitchFamily="49" charset="0"/>
                <a:ea typeface="Calibri"/>
                <a:cs typeface="Courier New" pitchFamily="49" charset="0"/>
              </a:rPr>
              <a:t>) { </a:t>
            </a:r>
            <a:r>
              <a:rPr lang="ru-RU" sz="1600" dirty="0">
                <a:solidFill>
                  <a:srgbClr val="3F7F5F"/>
                </a:solidFill>
                <a:latin typeface="Courier New" pitchFamily="49" charset="0"/>
                <a:ea typeface="Calibri"/>
                <a:cs typeface="Courier New" pitchFamily="49" charset="0"/>
              </a:rPr>
              <a:t>/*операторы*/</a:t>
            </a:r>
            <a:r>
              <a:rPr lang="ru-RU" sz="1600" dirty="0">
                <a:solidFill>
                  <a:srgbClr val="000000"/>
                </a:solidFill>
                <a:latin typeface="Courier New" pitchFamily="49" charset="0"/>
                <a:ea typeface="Calibri"/>
                <a:cs typeface="Courier New" pitchFamily="49" charset="0"/>
              </a:rPr>
              <a:t> } </a:t>
            </a:r>
            <a:endParaRPr lang="ru-RU" sz="1600" dirty="0">
              <a:latin typeface="Courier New" pitchFamily="49" charset="0"/>
              <a:ea typeface="Calibri"/>
              <a:cs typeface="Courier New" pitchFamily="49" charset="0"/>
            </a:endParaRPr>
          </a:p>
          <a:p>
            <a:pPr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rgbClr val="000000"/>
                </a:solidFill>
                <a:latin typeface="Courier New" pitchFamily="49" charset="0"/>
                <a:ea typeface="Calibri"/>
                <a:cs typeface="Courier New" pitchFamily="49" charset="0"/>
              </a:rPr>
              <a:t>2. </a:t>
            </a:r>
            <a:r>
              <a:rPr lang="ru-RU" sz="1600" b="1" dirty="0" err="1">
                <a:solidFill>
                  <a:srgbClr val="7F0055"/>
                </a:solidFill>
                <a:latin typeface="Courier New" pitchFamily="49" charset="0"/>
                <a:ea typeface="Calibri"/>
                <a:cs typeface="Courier New" pitchFamily="49" charset="0"/>
              </a:rPr>
              <a:t>do</a:t>
            </a:r>
            <a:r>
              <a:rPr lang="ru-RU" sz="1600" dirty="0">
                <a:solidFill>
                  <a:srgbClr val="000000"/>
                </a:solidFill>
                <a:latin typeface="Courier New" pitchFamily="49" charset="0"/>
                <a:ea typeface="Calibri"/>
                <a:cs typeface="Courier New" pitchFamily="49" charset="0"/>
              </a:rPr>
              <a:t> { </a:t>
            </a:r>
            <a:r>
              <a:rPr lang="ru-RU" sz="1600" dirty="0">
                <a:solidFill>
                  <a:srgbClr val="3F7F5F"/>
                </a:solidFill>
                <a:latin typeface="Courier New" pitchFamily="49" charset="0"/>
                <a:ea typeface="Calibri"/>
                <a:cs typeface="Courier New" pitchFamily="49" charset="0"/>
              </a:rPr>
              <a:t>/*операторы*/</a:t>
            </a:r>
            <a:r>
              <a:rPr lang="ru-RU" sz="1600" dirty="0">
                <a:solidFill>
                  <a:srgbClr val="000000"/>
                </a:solidFill>
                <a:latin typeface="Courier New" pitchFamily="49" charset="0"/>
                <a:ea typeface="Calibri"/>
                <a:cs typeface="Courier New" pitchFamily="49" charset="0"/>
              </a:rPr>
              <a:t> } </a:t>
            </a:r>
            <a:endParaRPr lang="ru-RU" sz="1600" dirty="0">
              <a:latin typeface="Courier New" pitchFamily="49" charset="0"/>
              <a:ea typeface="Calibri"/>
              <a:cs typeface="Courier New" pitchFamily="49" charset="0"/>
            </a:endParaRPr>
          </a:p>
          <a:p>
            <a:pPr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rgbClr val="000000"/>
                </a:solidFill>
                <a:latin typeface="Courier New" pitchFamily="49" charset="0"/>
                <a:ea typeface="Calibri"/>
                <a:cs typeface="Courier New" pitchFamily="49" charset="0"/>
              </a:rPr>
              <a:t>   </a:t>
            </a:r>
            <a:r>
              <a:rPr lang="en-US" sz="1600" b="1" dirty="0">
                <a:solidFill>
                  <a:srgbClr val="7F0055"/>
                </a:solidFill>
                <a:latin typeface="Courier New" pitchFamily="49" charset="0"/>
                <a:ea typeface="Calibri"/>
                <a:cs typeface="Courier New" pitchFamily="49" charset="0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  <a:ea typeface="Calibri"/>
                <a:cs typeface="Courier New" pitchFamily="49" charset="0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 pitchFamily="49" charset="0"/>
                <a:ea typeface="Calibri"/>
                <a:cs typeface="Courier New" pitchFamily="49" charset="0"/>
              </a:rPr>
              <a:t>boolexp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  <a:ea typeface="Calibri"/>
                <a:cs typeface="Courier New" pitchFamily="49" charset="0"/>
              </a:rPr>
              <a:t>); </a:t>
            </a:r>
            <a:endParaRPr lang="ru-RU" sz="1600" dirty="0">
              <a:latin typeface="Courier New" pitchFamily="49" charset="0"/>
              <a:ea typeface="Calibri"/>
              <a:cs typeface="Courier New" pitchFamily="49" charset="0"/>
            </a:endParaRPr>
          </a:p>
          <a:p>
            <a:pPr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000000"/>
                </a:solidFill>
                <a:latin typeface="Courier New" pitchFamily="49" charset="0"/>
                <a:ea typeface="Calibri"/>
                <a:cs typeface="Courier New" pitchFamily="49" charset="0"/>
              </a:rPr>
              <a:t>3. </a:t>
            </a:r>
            <a:r>
              <a:rPr lang="en-US" sz="1600" b="1" dirty="0">
                <a:solidFill>
                  <a:srgbClr val="7F0055"/>
                </a:solidFill>
                <a:latin typeface="Courier New" pitchFamily="49" charset="0"/>
                <a:ea typeface="Calibri"/>
                <a:cs typeface="Courier New" pitchFamily="49" charset="0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  <a:ea typeface="Calibri"/>
                <a:cs typeface="Courier New" pitchFamily="49" charset="0"/>
              </a:rPr>
              <a:t>(exp1; </a:t>
            </a:r>
            <a:r>
              <a:rPr lang="en-US" sz="1600" dirty="0" err="1">
                <a:solidFill>
                  <a:srgbClr val="000000"/>
                </a:solidFill>
                <a:latin typeface="Courier New" pitchFamily="49" charset="0"/>
                <a:ea typeface="Calibri"/>
                <a:cs typeface="Courier New" pitchFamily="49" charset="0"/>
              </a:rPr>
              <a:t>boolexp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  <a:ea typeface="Calibri"/>
                <a:cs typeface="Courier New" pitchFamily="49" charset="0"/>
              </a:rPr>
              <a:t>; exp3){ </a:t>
            </a:r>
            <a:r>
              <a:rPr lang="en-US" sz="1600" dirty="0">
                <a:solidFill>
                  <a:srgbClr val="3F7F5F"/>
                </a:solidFill>
                <a:latin typeface="Courier New" pitchFamily="49" charset="0"/>
                <a:ea typeface="Calibri"/>
                <a:cs typeface="Courier New" pitchFamily="49" charset="0"/>
              </a:rPr>
              <a:t>/*</a:t>
            </a:r>
            <a:r>
              <a:rPr lang="ru-RU" sz="1600" dirty="0">
                <a:solidFill>
                  <a:srgbClr val="3F7F5F"/>
                </a:solidFill>
                <a:latin typeface="Courier New" pitchFamily="49" charset="0"/>
                <a:ea typeface="Calibri"/>
                <a:cs typeface="Courier New" pitchFamily="49" charset="0"/>
              </a:rPr>
              <a:t>операторы</a:t>
            </a:r>
            <a:r>
              <a:rPr lang="en-US" sz="1600" dirty="0">
                <a:solidFill>
                  <a:srgbClr val="3F7F5F"/>
                </a:solidFill>
                <a:latin typeface="Courier New" pitchFamily="49" charset="0"/>
                <a:ea typeface="Calibri"/>
                <a:cs typeface="Courier New" pitchFamily="49" charset="0"/>
              </a:rPr>
              <a:t>*/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  <a:ea typeface="Calibri"/>
                <a:cs typeface="Courier New" pitchFamily="49" charset="0"/>
              </a:rPr>
              <a:t> }</a:t>
            </a:r>
            <a:endParaRPr lang="ru-RU" sz="1600" dirty="0">
              <a:solidFill>
                <a:srgbClr val="000000"/>
              </a:solidFill>
              <a:latin typeface="Courier New" pitchFamily="49" charset="0"/>
              <a:ea typeface="Calibri"/>
              <a:cs typeface="Courier New" pitchFamily="49" charset="0"/>
            </a:endParaRPr>
          </a:p>
          <a:p>
            <a:pPr>
              <a:lnSpc>
                <a:spcPct val="115000"/>
              </a:lnSpc>
              <a:defRPr/>
            </a:pPr>
            <a:r>
              <a:rPr lang="ru-RU" sz="1600" dirty="0">
                <a:solidFill>
                  <a:srgbClr val="000000"/>
                </a:solidFill>
                <a:latin typeface="Courier New" pitchFamily="49" charset="0"/>
                <a:ea typeface="Calibri"/>
                <a:cs typeface="Courier New" pitchFamily="49" charset="0"/>
              </a:rPr>
              <a:t>4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  <a:ea typeface="Calibri"/>
                <a:cs typeface="Courier New" pitchFamily="49" charset="0"/>
              </a:rPr>
              <a:t>. </a:t>
            </a:r>
            <a:r>
              <a:rPr lang="en-US" sz="1600" b="1" dirty="0">
                <a:solidFill>
                  <a:srgbClr val="7F0055"/>
                </a:solidFill>
                <a:latin typeface="Courier New" pitchFamily="49" charset="0"/>
                <a:ea typeface="Calibri"/>
                <a:cs typeface="Courier New" pitchFamily="49" charset="0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  <a:ea typeface="Calibri"/>
                <a:cs typeface="Courier New" pitchFamily="49" charset="0"/>
              </a:rPr>
              <a:t>(</a:t>
            </a:r>
            <a:r>
              <a:rPr lang="ru-RU" sz="1600" dirty="0">
                <a:latin typeface="Courier New" pitchFamily="49" charset="0"/>
                <a:cs typeface="Courier New" pitchFamily="49" charset="0"/>
              </a:rPr>
              <a:t>(Тип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exp</a:t>
            </a:r>
            <a:r>
              <a:rPr lang="ru-RU" sz="1600" dirty="0">
                <a:latin typeface="Courier New" pitchFamily="49" charset="0"/>
                <a:cs typeface="Courier New" pitchFamily="49" charset="0"/>
              </a:rPr>
              <a:t>1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:</a:t>
            </a:r>
            <a:r>
              <a:rPr lang="ru-RU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exp</a:t>
            </a:r>
            <a:r>
              <a:rPr lang="ru-RU" sz="1600" dirty="0">
                <a:latin typeface="Courier New" pitchFamily="49" charset="0"/>
                <a:cs typeface="Courier New" pitchFamily="49" charset="0"/>
              </a:rPr>
              <a:t>2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  <a:ea typeface="Calibri"/>
                <a:cs typeface="Courier New" pitchFamily="49" charset="0"/>
              </a:rPr>
              <a:t>){ </a:t>
            </a:r>
            <a:r>
              <a:rPr lang="en-US" sz="1600" dirty="0">
                <a:solidFill>
                  <a:srgbClr val="3F7F5F"/>
                </a:solidFill>
                <a:latin typeface="Courier New" pitchFamily="49" charset="0"/>
                <a:ea typeface="Calibri"/>
                <a:cs typeface="Courier New" pitchFamily="49" charset="0"/>
              </a:rPr>
              <a:t>/*</a:t>
            </a:r>
            <a:r>
              <a:rPr lang="ru-RU" sz="1600" dirty="0">
                <a:solidFill>
                  <a:srgbClr val="3F7F5F"/>
                </a:solidFill>
                <a:latin typeface="Courier New" pitchFamily="49" charset="0"/>
                <a:ea typeface="Calibri"/>
                <a:cs typeface="Courier New" pitchFamily="49" charset="0"/>
              </a:rPr>
              <a:t>операторы</a:t>
            </a:r>
            <a:r>
              <a:rPr lang="en-US" sz="1600" dirty="0">
                <a:solidFill>
                  <a:srgbClr val="3F7F5F"/>
                </a:solidFill>
                <a:latin typeface="Courier New" pitchFamily="49" charset="0"/>
                <a:ea typeface="Calibri"/>
                <a:cs typeface="Courier New" pitchFamily="49" charset="0"/>
              </a:rPr>
              <a:t>*/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  <a:ea typeface="Calibri"/>
                <a:cs typeface="Courier New" pitchFamily="49" charset="0"/>
              </a:rPr>
              <a:t> } </a:t>
            </a:r>
            <a:endParaRPr lang="ru-RU" sz="1600" dirty="0">
              <a:latin typeface="Courier New" pitchFamily="49" charset="0"/>
              <a:ea typeface="Calibri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Операторы управления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Font typeface="Verdana" pitchFamily="34" charset="0"/>
              <a:buNone/>
            </a:pPr>
            <a:r>
              <a:rPr lang="en-US" sz="1800" b="1" dirty="0"/>
              <a:t>b</a:t>
            </a:r>
            <a:r>
              <a:rPr lang="ru-RU" sz="1800" b="1" dirty="0" err="1"/>
              <a:t>reak</a:t>
            </a:r>
            <a:r>
              <a:rPr lang="ru-RU" sz="1800" b="1" dirty="0"/>
              <a:t> </a:t>
            </a:r>
            <a:r>
              <a:rPr lang="ru-RU" sz="1800" dirty="0">
                <a:solidFill>
                  <a:srgbClr val="6B0D0D"/>
                </a:solidFill>
              </a:rPr>
              <a:t>– </a:t>
            </a:r>
            <a:r>
              <a:rPr lang="ru-RU" sz="1800" dirty="0"/>
              <a:t>применяется для выхода из цикла, оператора </a:t>
            </a:r>
            <a:r>
              <a:rPr lang="en-US" sz="1800" b="1" dirty="0"/>
              <a:t>switch</a:t>
            </a:r>
          </a:p>
          <a:p>
            <a:pPr marL="0" indent="0" algn="just">
              <a:buFont typeface="Verdana" pitchFamily="34" charset="0"/>
              <a:buNone/>
            </a:pPr>
            <a:endParaRPr lang="ru-RU" sz="1800" dirty="0">
              <a:solidFill>
                <a:srgbClr val="6B0D0D"/>
              </a:solidFill>
            </a:endParaRPr>
          </a:p>
          <a:p>
            <a:pPr marL="0" indent="0" algn="just">
              <a:buFont typeface="Verdana" pitchFamily="34" charset="0"/>
              <a:buNone/>
            </a:pPr>
            <a:r>
              <a:rPr lang="en-US" sz="1800" b="1" dirty="0"/>
              <a:t>c</a:t>
            </a:r>
            <a:r>
              <a:rPr lang="ru-RU" sz="1800" b="1" dirty="0" err="1"/>
              <a:t>ontinue</a:t>
            </a:r>
            <a:r>
              <a:rPr lang="en-US" sz="1800" b="1" dirty="0"/>
              <a:t> </a:t>
            </a:r>
            <a:r>
              <a:rPr lang="en-US" sz="1800" dirty="0">
                <a:solidFill>
                  <a:srgbClr val="6B0D0D"/>
                </a:solidFill>
              </a:rPr>
              <a:t>- </a:t>
            </a:r>
            <a:r>
              <a:rPr lang="ru-RU" sz="1800" dirty="0"/>
              <a:t>применяется для перехода к следующей итерации цикла</a:t>
            </a:r>
          </a:p>
          <a:p>
            <a:pPr>
              <a:buFont typeface="Verdana" pitchFamily="34" charset="0"/>
              <a:buNone/>
            </a:pPr>
            <a:endParaRPr lang="ru-RU" sz="1800" dirty="0"/>
          </a:p>
          <a:p>
            <a:pPr marL="0" indent="0" algn="just">
              <a:buFont typeface="Verdana" pitchFamily="34" charset="0"/>
              <a:buNone/>
            </a:pPr>
            <a:r>
              <a:rPr lang="ru-RU" sz="1800" dirty="0"/>
              <a:t>В языке </a:t>
            </a:r>
            <a:r>
              <a:rPr lang="en-US" sz="1800" dirty="0"/>
              <a:t>Java</a:t>
            </a:r>
            <a:r>
              <a:rPr lang="ru-RU" sz="1800" dirty="0"/>
              <a:t> расширились возможности оператора прерывания цикла </a:t>
            </a:r>
            <a:r>
              <a:rPr lang="ru-RU" sz="1800" b="1" dirty="0" err="1"/>
              <a:t>break</a:t>
            </a:r>
            <a:r>
              <a:rPr lang="ru-RU" sz="1800" dirty="0"/>
              <a:t> и оператора прерывания итерации цикла </a:t>
            </a:r>
            <a:r>
              <a:rPr lang="ru-RU" sz="1800" b="1" dirty="0" err="1"/>
              <a:t>continue</a:t>
            </a:r>
            <a:r>
              <a:rPr lang="ru-RU" sz="1800" dirty="0"/>
              <a:t>, которые можно использовать с меткой</a:t>
            </a:r>
            <a:r>
              <a:rPr lang="en-US" sz="1800" dirty="0"/>
              <a:t>.</a:t>
            </a:r>
            <a:r>
              <a:rPr lang="ru-RU" sz="1800" dirty="0"/>
              <a:t> </a:t>
            </a:r>
          </a:p>
          <a:p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66</a:t>
            </a:fld>
            <a:endParaRPr lang="en-US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Операторы управления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1800" dirty="0"/>
              <a:t>Проверка условия для всех циклов выполняется только один раз за одну итерацию, для циклов </a:t>
            </a:r>
            <a:r>
              <a:rPr lang="en-US" sz="1800" b="1" dirty="0"/>
              <a:t>for</a:t>
            </a:r>
            <a:r>
              <a:rPr lang="ru-RU" sz="1800" dirty="0"/>
              <a:t> и </a:t>
            </a:r>
            <a:r>
              <a:rPr lang="en-US" sz="1800" b="1" dirty="0"/>
              <a:t>while</a:t>
            </a:r>
            <a:r>
              <a:rPr lang="ru-RU" sz="1800" dirty="0"/>
              <a:t> – перед итерацией, для цикла </a:t>
            </a:r>
            <a:r>
              <a:rPr lang="en-US" sz="1800" b="1" dirty="0"/>
              <a:t>do</a:t>
            </a:r>
            <a:r>
              <a:rPr lang="ru-RU" sz="1800" b="1" dirty="0"/>
              <a:t>/</a:t>
            </a:r>
            <a:r>
              <a:rPr lang="en-US" sz="1800" b="1" dirty="0"/>
              <a:t>while</a:t>
            </a:r>
            <a:r>
              <a:rPr lang="ru-RU" sz="1800" b="1" dirty="0"/>
              <a:t> </a:t>
            </a:r>
            <a:r>
              <a:rPr lang="ru-RU" sz="1800" dirty="0"/>
              <a:t>– по окончании итерации.</a:t>
            </a:r>
          </a:p>
          <a:p>
            <a:pPr marL="0" indent="0" algn="just">
              <a:buNone/>
            </a:pPr>
            <a:endParaRPr lang="ru-RU" sz="1800" dirty="0"/>
          </a:p>
          <a:p>
            <a:pPr marL="0" indent="0" algn="just">
              <a:buNone/>
            </a:pPr>
            <a:r>
              <a:rPr lang="ru-RU" sz="1800" dirty="0"/>
              <a:t>Цикл </a:t>
            </a:r>
            <a:r>
              <a:rPr lang="en-US" sz="1800" dirty="0">
                <a:solidFill>
                  <a:srgbClr val="6B0D0D"/>
                </a:solidFill>
              </a:rPr>
              <a:t>for</a:t>
            </a:r>
            <a:r>
              <a:rPr lang="ru-RU" sz="1800" dirty="0"/>
              <a:t> следует использовать при необходимости выполнения алгоритма строго определенное количество раз. Цикл </a:t>
            </a:r>
            <a:r>
              <a:rPr lang="en-US" sz="1800" b="1" dirty="0"/>
              <a:t>while</a:t>
            </a:r>
            <a:r>
              <a:rPr lang="ru-RU" sz="1800" dirty="0"/>
              <a:t> используется в случае, когда неизвестно число итераций для достижения необходимого результата, например, поиск необходимого значения в массиве или коллекции. Этот цикл применяется для организации бесконечных циклов в виде </a:t>
            </a:r>
            <a:r>
              <a:rPr lang="en-US" sz="1800" b="1" dirty="0"/>
              <a:t>while</a:t>
            </a:r>
            <a:r>
              <a:rPr lang="ru-RU" sz="1800" b="1" dirty="0"/>
              <a:t>(</a:t>
            </a:r>
            <a:r>
              <a:rPr lang="en-US" sz="1800" b="1" dirty="0"/>
              <a:t>true</a:t>
            </a:r>
            <a:r>
              <a:rPr lang="ru-RU" sz="1800" b="1" dirty="0"/>
              <a:t>).</a:t>
            </a:r>
          </a:p>
          <a:p>
            <a:pPr marL="0" indent="0" algn="just">
              <a:buNone/>
            </a:pPr>
            <a:endParaRPr lang="ru-RU" sz="1800" dirty="0"/>
          </a:p>
          <a:p>
            <a:pPr marL="0" indent="0" algn="just">
              <a:buNone/>
            </a:pPr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67</a:t>
            </a:fld>
            <a:endParaRPr lang="en-US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Операторы управления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1800" dirty="0"/>
              <a:t>Для цикла </a:t>
            </a:r>
            <a:r>
              <a:rPr lang="en-US" sz="1800" b="1" dirty="0"/>
              <a:t>for</a:t>
            </a:r>
            <a:r>
              <a:rPr lang="ru-RU" sz="1800" dirty="0"/>
              <a:t> не рекомендуется в цикле изменять индекс цикла.</a:t>
            </a:r>
          </a:p>
          <a:p>
            <a:pPr marL="0" indent="0" algn="just">
              <a:buNone/>
            </a:pPr>
            <a:endParaRPr lang="ru-RU" sz="1800" dirty="0"/>
          </a:p>
          <a:p>
            <a:pPr marL="0" indent="0" algn="just">
              <a:buNone/>
            </a:pPr>
            <a:r>
              <a:rPr lang="ru-RU" sz="1800" dirty="0"/>
              <a:t>Условие завершения цикла должно быть очевидным, чтобы цикл не «сорвался» в бесконечный цикл.</a:t>
            </a:r>
          </a:p>
          <a:p>
            <a:pPr marL="0" indent="0" algn="just">
              <a:buNone/>
            </a:pPr>
            <a:endParaRPr lang="ru-RU" sz="1800" dirty="0"/>
          </a:p>
          <a:p>
            <a:pPr marL="0" indent="0" algn="just">
              <a:buNone/>
            </a:pPr>
            <a:r>
              <a:rPr lang="ru-RU" sz="1800" dirty="0"/>
              <a:t>Для индексов следует применять осмысленные имена.</a:t>
            </a:r>
          </a:p>
          <a:p>
            <a:pPr marL="0" indent="0" algn="just">
              <a:buNone/>
            </a:pPr>
            <a:endParaRPr lang="ru-RU" sz="1800" dirty="0"/>
          </a:p>
          <a:p>
            <a:pPr marL="0" indent="0" algn="just">
              <a:buNone/>
            </a:pPr>
            <a:r>
              <a:rPr lang="ru-RU" sz="1800" dirty="0"/>
              <a:t>Циклы не должны быть слишком длинными. Такой цикл претендует на выделение в отдельный метод.</a:t>
            </a:r>
          </a:p>
          <a:p>
            <a:pPr marL="0" indent="0" algn="just">
              <a:buNone/>
            </a:pPr>
            <a:endParaRPr lang="ru-RU" sz="1800" dirty="0"/>
          </a:p>
          <a:p>
            <a:pPr marL="0" indent="0" algn="just">
              <a:buNone/>
            </a:pPr>
            <a:r>
              <a:rPr lang="ru-RU" sz="1800" dirty="0"/>
              <a:t>Вложенность циклов не должна превышать трех.</a:t>
            </a:r>
          </a:p>
          <a:p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68</a:t>
            </a:fld>
            <a:endParaRPr lang="en-US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Операторы управления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1800" dirty="0"/>
              <a:t>Оператор </a:t>
            </a:r>
            <a:r>
              <a:rPr lang="ru-RU" sz="1800" b="1" dirty="0" err="1"/>
              <a:t>switch</a:t>
            </a:r>
            <a:r>
              <a:rPr lang="en-US" sz="1800" dirty="0">
                <a:solidFill>
                  <a:srgbClr val="6B0D0D"/>
                </a:solidFill>
              </a:rPr>
              <a:t>:</a:t>
            </a:r>
          </a:p>
          <a:p>
            <a:pPr>
              <a:buNone/>
            </a:pPr>
            <a:endParaRPr lang="ru-RU" sz="1800" dirty="0"/>
          </a:p>
          <a:p>
            <a:pPr marL="0" indent="0" algn="just">
              <a:buFont typeface="Verdana" pitchFamily="34" charset="0"/>
              <a:buNone/>
            </a:pPr>
            <a:r>
              <a:rPr lang="ru-RU" sz="1800" dirty="0"/>
              <a:t>Оператор </a:t>
            </a:r>
            <a:r>
              <a:rPr lang="ru-RU" sz="1800" b="1" dirty="0" err="1"/>
              <a:t>switch</a:t>
            </a:r>
            <a:r>
              <a:rPr lang="ru-RU" sz="1800" dirty="0"/>
              <a:t> передает управление одному из нескольких</a:t>
            </a:r>
            <a:r>
              <a:rPr lang="en-US" sz="1800" dirty="0"/>
              <a:t> </a:t>
            </a:r>
            <a:r>
              <a:rPr lang="ru-RU" sz="1800" dirty="0"/>
              <a:t>операторов в зависимости от  значения выражения. </a:t>
            </a:r>
          </a:p>
          <a:p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69</a:t>
            </a:fld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2000232" y="2786058"/>
            <a:ext cx="5357850" cy="26407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1600" b="1" dirty="0">
                <a:solidFill>
                  <a:srgbClr val="7F0055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switch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(exp) { </a:t>
            </a:r>
            <a:endParaRPr lang="ru-RU" sz="1600" dirty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>
              <a:lnSpc>
                <a:spcPct val="115000"/>
              </a:lnSpc>
            </a:pPr>
            <a:r>
              <a:rPr lang="en-US" sz="1600" b="1" dirty="0">
                <a:solidFill>
                  <a:srgbClr val="7F0055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lang="ru-RU" sz="1600" b="1" dirty="0" err="1">
                <a:solidFill>
                  <a:srgbClr val="7F0055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case</a:t>
            </a:r>
            <a:r>
              <a:rPr lang="ru-RU" sz="16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exp1:</a:t>
            </a:r>
            <a:r>
              <a:rPr lang="ru-RU" sz="1600" dirty="0">
                <a:solidFill>
                  <a:srgbClr val="3F7F5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/*операторы, если </a:t>
            </a:r>
            <a:r>
              <a:rPr lang="en-US" sz="1600" dirty="0">
                <a:solidFill>
                  <a:srgbClr val="3F7F5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			</a:t>
            </a:r>
            <a:r>
              <a:rPr lang="ru-RU" sz="1600" dirty="0">
                <a:solidFill>
                  <a:srgbClr val="3F7F5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exp==exp1*/</a:t>
            </a:r>
            <a:r>
              <a:rPr lang="ru-RU" sz="16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</a:t>
            </a:r>
          </a:p>
          <a:p>
            <a:pPr>
              <a:lnSpc>
                <a:spcPct val="115000"/>
              </a:lnSpc>
            </a:pPr>
            <a:r>
              <a:rPr lang="en-US" sz="1600" b="1" dirty="0">
                <a:solidFill>
                  <a:srgbClr val="7F0055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		break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; </a:t>
            </a:r>
            <a:endParaRPr lang="ru-RU" sz="1600" dirty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>
              <a:lnSpc>
                <a:spcPct val="115000"/>
              </a:lnSpc>
            </a:pPr>
            <a:r>
              <a:rPr lang="en-US" sz="1600" b="1" dirty="0">
                <a:solidFill>
                  <a:srgbClr val="7F0055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	case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exp2:</a:t>
            </a:r>
            <a:r>
              <a:rPr lang="en-US" sz="1600" dirty="0">
                <a:solidFill>
                  <a:srgbClr val="3F7F5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/*</a:t>
            </a:r>
            <a:r>
              <a:rPr lang="ru-RU" sz="1600" dirty="0">
                <a:solidFill>
                  <a:srgbClr val="3F7F5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операторы</a:t>
            </a:r>
            <a:r>
              <a:rPr lang="en-US" sz="1600" dirty="0">
                <a:solidFill>
                  <a:srgbClr val="3F7F5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, </a:t>
            </a:r>
            <a:r>
              <a:rPr lang="ru-RU" sz="1600" dirty="0">
                <a:solidFill>
                  <a:srgbClr val="3F7F5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если</a:t>
            </a:r>
            <a:r>
              <a:rPr lang="en-US" sz="1600" dirty="0">
                <a:solidFill>
                  <a:srgbClr val="3F7F5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			exp==exp2*/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</a:t>
            </a:r>
            <a:endParaRPr lang="ru-RU" sz="1600" dirty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>
              <a:lnSpc>
                <a:spcPct val="115000"/>
              </a:lnSpc>
            </a:pPr>
            <a:r>
              <a:rPr lang="en-US" sz="1600" b="1" dirty="0">
                <a:solidFill>
                  <a:srgbClr val="7F0055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		break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; </a:t>
            </a:r>
            <a:endParaRPr lang="ru-RU" sz="1600" dirty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>
              <a:lnSpc>
                <a:spcPct val="115000"/>
              </a:lnSpc>
            </a:pPr>
            <a:r>
              <a:rPr lang="en-US" sz="1600" b="1" dirty="0">
                <a:solidFill>
                  <a:srgbClr val="7F0055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	default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: </a:t>
            </a:r>
            <a:r>
              <a:rPr lang="en-US" sz="1600" dirty="0">
                <a:solidFill>
                  <a:srgbClr val="3F7F5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/* </a:t>
            </a:r>
            <a:r>
              <a:rPr lang="ru-RU" sz="1600" dirty="0">
                <a:solidFill>
                  <a:srgbClr val="3F7F5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операторы</a:t>
            </a:r>
            <a:r>
              <a:rPr lang="en-US" sz="1600" dirty="0">
                <a:solidFill>
                  <a:srgbClr val="3F7F5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Java */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</a:t>
            </a:r>
            <a:endParaRPr lang="ru-RU" sz="1600" dirty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>
              <a:lnSpc>
                <a:spcPct val="115000"/>
              </a:lnSpc>
            </a:pPr>
            <a:r>
              <a:rPr lang="en-US" sz="16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}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Введение в язык </a:t>
            </a:r>
            <a:r>
              <a:rPr lang="en-US" dirty="0"/>
              <a:t>Java. </a:t>
            </a:r>
            <a:r>
              <a:rPr lang="ru-RU" dirty="0"/>
              <a:t>Простое линейное приложение</a:t>
            </a:r>
            <a:r>
              <a:rPr lang="en-US" dirty="0"/>
              <a:t>. Example 1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3500438"/>
            <a:ext cx="7315200" cy="423850"/>
          </a:xfrm>
        </p:spPr>
        <p:txBody>
          <a:bodyPr/>
          <a:lstStyle/>
          <a:p>
            <a:pPr>
              <a:buNone/>
            </a:pPr>
            <a:r>
              <a:rPr lang="ru-RU" sz="1800" dirty="0"/>
              <a:t>Результат:</a:t>
            </a:r>
            <a:endParaRPr lang="en-US" sz="18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928662" y="1219200"/>
            <a:ext cx="7286676" cy="181588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package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_java._se._01._start;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>
              <a:ln>
                <a:noFill/>
              </a:ln>
              <a:solidFill>
                <a:srgbClr val="7F0055"/>
              </a:solidFill>
              <a:effectLst/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class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First {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static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void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main(String[]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args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){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"Java "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уже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здесь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!"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}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3428992" y="4000504"/>
            <a:ext cx="1795684" cy="30777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Java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уже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здесь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!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</a:t>
            </a:r>
            <a:r>
              <a:rPr lang="en-US" dirty="0" err="1"/>
              <a:t>Instanceof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buNone/>
              <a:defRPr/>
            </a:pPr>
            <a:r>
              <a:rPr lang="ru-RU" sz="1800" dirty="0"/>
              <a:t>Оператор </a:t>
            </a:r>
            <a:r>
              <a:rPr lang="ru-RU" sz="1800" b="1" dirty="0" err="1"/>
              <a:t>instanceof</a:t>
            </a:r>
            <a:r>
              <a:rPr lang="ru-RU" sz="1800" dirty="0"/>
              <a:t> возвращает значение </a:t>
            </a:r>
            <a:r>
              <a:rPr lang="en-US" sz="1800" dirty="0">
                <a:solidFill>
                  <a:srgbClr val="6B0D0D"/>
                </a:solidFill>
              </a:rPr>
              <a:t>true</a:t>
            </a:r>
            <a:r>
              <a:rPr lang="ru-RU" sz="1800" dirty="0"/>
              <a:t>, если объект является экземпляром данного типа. Например</a:t>
            </a:r>
            <a:r>
              <a:rPr lang="en-US" sz="1800" dirty="0"/>
              <a:t>, </a:t>
            </a:r>
            <a:r>
              <a:rPr lang="ru-RU" sz="1800" dirty="0"/>
              <a:t>для иерархии наследования</a:t>
            </a:r>
            <a:r>
              <a:rPr lang="en-US" sz="1800" dirty="0"/>
              <a:t>:</a:t>
            </a:r>
          </a:p>
          <a:p>
            <a:pPr marL="0" lvl="0" indent="0" algn="just">
              <a:buNone/>
              <a:defRPr/>
            </a:pPr>
            <a:endParaRPr lang="en-US" sz="1800" dirty="0">
              <a:solidFill>
                <a:srgbClr val="7F0055"/>
              </a:solidFill>
              <a:ea typeface="Calibri" pitchFamily="34" charset="0"/>
            </a:endParaRPr>
          </a:p>
          <a:p>
            <a:pPr lvl="0">
              <a:buNone/>
              <a:defRPr/>
            </a:pPr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70</a:t>
            </a:fld>
            <a:endParaRPr lang="en-US"/>
          </a:p>
        </p:txBody>
      </p:sp>
      <p:grpSp>
        <p:nvGrpSpPr>
          <p:cNvPr id="6" name="Group 1"/>
          <p:cNvGrpSpPr>
            <a:grpSpLocks/>
          </p:cNvGrpSpPr>
          <p:nvPr/>
        </p:nvGrpSpPr>
        <p:grpSpPr bwMode="auto">
          <a:xfrm>
            <a:off x="1142976" y="2500306"/>
            <a:ext cx="4286280" cy="2714644"/>
            <a:chOff x="218" y="46"/>
            <a:chExt cx="2852" cy="3414"/>
          </a:xfrm>
          <a:solidFill>
            <a:schemeClr val="accent4">
              <a:lumMod val="20000"/>
              <a:lumOff val="80000"/>
            </a:schemeClr>
          </a:solidFill>
          <a:effectLst/>
          <a:scene3d>
            <a:camera prst="perspectiveContrastingRightFacing"/>
            <a:lightRig rig="threePt" dir="t">
              <a:rot lat="0" lon="0" rev="0"/>
            </a:lightRig>
          </a:scene3d>
        </p:grpSpPr>
        <p:sp>
          <p:nvSpPr>
            <p:cNvPr id="7" name="Rectangle 23"/>
            <p:cNvSpPr>
              <a:spLocks noChangeArrowheads="1"/>
            </p:cNvSpPr>
            <p:nvPr/>
          </p:nvSpPr>
          <p:spPr bwMode="auto">
            <a:xfrm>
              <a:off x="262" y="1407"/>
              <a:ext cx="996" cy="770"/>
            </a:xfrm>
            <a:prstGeom prst="rect">
              <a:avLst/>
            </a:prstGeom>
            <a:grpFill/>
            <a:ln w="34925">
              <a:solidFill>
                <a:srgbClr val="FFFFFF"/>
              </a:solidFill>
              <a:headEnd/>
              <a:tailEnd/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8" name="Rectangle 22"/>
            <p:cNvSpPr>
              <a:spLocks noChangeArrowheads="1"/>
            </p:cNvSpPr>
            <p:nvPr/>
          </p:nvSpPr>
          <p:spPr bwMode="auto">
            <a:xfrm>
              <a:off x="229" y="1374"/>
              <a:ext cx="995" cy="770"/>
            </a:xfrm>
            <a:prstGeom prst="rect">
              <a:avLst/>
            </a:prstGeom>
            <a:grpFill/>
            <a:ln w="34925">
              <a:solidFill>
                <a:srgbClr val="FFFFFF"/>
              </a:solidFill>
              <a:headEnd/>
              <a:tailEnd/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err="1"/>
                <a:t>BaseCourse</a:t>
              </a:r>
              <a:endParaRPr lang="ru-RU" dirty="0"/>
            </a:p>
          </p:txBody>
        </p:sp>
        <p:sp>
          <p:nvSpPr>
            <p:cNvPr id="9" name="Line 20"/>
            <p:cNvSpPr>
              <a:spLocks noChangeShapeType="1"/>
            </p:cNvSpPr>
            <p:nvPr/>
          </p:nvSpPr>
          <p:spPr bwMode="auto">
            <a:xfrm>
              <a:off x="229" y="1675"/>
              <a:ext cx="995" cy="1"/>
            </a:xfrm>
            <a:prstGeom prst="line">
              <a:avLst/>
            </a:prstGeom>
            <a:grpFill/>
            <a:ln w="34925">
              <a:solidFill>
                <a:srgbClr val="FFFFFF"/>
              </a:solidFill>
              <a:headEnd/>
              <a:tailEnd/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0" name="Rectangle 19"/>
            <p:cNvSpPr>
              <a:spLocks noChangeArrowheads="1"/>
            </p:cNvSpPr>
            <p:nvPr/>
          </p:nvSpPr>
          <p:spPr bwMode="auto">
            <a:xfrm>
              <a:off x="251" y="79"/>
              <a:ext cx="996" cy="770"/>
            </a:xfrm>
            <a:prstGeom prst="rect">
              <a:avLst/>
            </a:prstGeom>
            <a:grpFill/>
            <a:ln w="34925">
              <a:solidFill>
                <a:srgbClr val="FFFFFF"/>
              </a:solidFill>
              <a:headEnd/>
              <a:tailEnd/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1" name="Rectangle 18"/>
            <p:cNvSpPr>
              <a:spLocks noChangeArrowheads="1"/>
            </p:cNvSpPr>
            <p:nvPr/>
          </p:nvSpPr>
          <p:spPr bwMode="auto">
            <a:xfrm>
              <a:off x="218" y="46"/>
              <a:ext cx="995" cy="770"/>
            </a:xfrm>
            <a:prstGeom prst="rect">
              <a:avLst/>
            </a:prstGeom>
            <a:grpFill/>
            <a:ln w="34925">
              <a:solidFill>
                <a:srgbClr val="FFFFFF"/>
              </a:solidFill>
              <a:headEnd/>
              <a:tailEnd/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Course</a:t>
              </a:r>
              <a:endParaRPr lang="ru-RU" dirty="0"/>
            </a:p>
          </p:txBody>
        </p:sp>
        <p:sp>
          <p:nvSpPr>
            <p:cNvPr id="12" name="Line 16"/>
            <p:cNvSpPr>
              <a:spLocks noChangeShapeType="1"/>
            </p:cNvSpPr>
            <p:nvPr/>
          </p:nvSpPr>
          <p:spPr bwMode="auto">
            <a:xfrm>
              <a:off x="218" y="347"/>
              <a:ext cx="995" cy="1"/>
            </a:xfrm>
            <a:prstGeom prst="line">
              <a:avLst/>
            </a:prstGeom>
            <a:grpFill/>
            <a:ln w="34925">
              <a:solidFill>
                <a:srgbClr val="FFFFFF"/>
              </a:solidFill>
              <a:headEnd/>
              <a:tailEnd/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Rectangle 15"/>
            <p:cNvSpPr>
              <a:spLocks noChangeArrowheads="1"/>
            </p:cNvSpPr>
            <p:nvPr/>
          </p:nvSpPr>
          <p:spPr bwMode="auto">
            <a:xfrm>
              <a:off x="274" y="2690"/>
              <a:ext cx="995" cy="770"/>
            </a:xfrm>
            <a:prstGeom prst="rect">
              <a:avLst/>
            </a:prstGeom>
            <a:grpFill/>
            <a:ln w="34925">
              <a:solidFill>
                <a:srgbClr val="FFFFFF"/>
              </a:solidFill>
              <a:headEnd/>
              <a:tailEnd/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240" y="2657"/>
              <a:ext cx="995" cy="770"/>
            </a:xfrm>
            <a:prstGeom prst="rect">
              <a:avLst/>
            </a:prstGeom>
            <a:grpFill/>
            <a:ln w="34925">
              <a:solidFill>
                <a:srgbClr val="FFFFFF"/>
              </a:solidFill>
              <a:headEnd/>
              <a:tailEnd/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err="1"/>
                <a:t>FreeCourse</a:t>
              </a:r>
              <a:endParaRPr lang="ru-RU" dirty="0"/>
            </a:p>
          </p:txBody>
        </p:sp>
        <p:sp>
          <p:nvSpPr>
            <p:cNvPr id="15" name="Line 12"/>
            <p:cNvSpPr>
              <a:spLocks noChangeShapeType="1"/>
            </p:cNvSpPr>
            <p:nvPr/>
          </p:nvSpPr>
          <p:spPr bwMode="auto">
            <a:xfrm>
              <a:off x="240" y="2958"/>
              <a:ext cx="995" cy="1"/>
            </a:xfrm>
            <a:prstGeom prst="line">
              <a:avLst/>
            </a:prstGeom>
            <a:grpFill/>
            <a:ln w="34925">
              <a:solidFill>
                <a:srgbClr val="FFFFFF"/>
              </a:solidFill>
              <a:headEnd/>
              <a:tailEnd/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6" name="Rectangle 11"/>
            <p:cNvSpPr>
              <a:spLocks noChangeArrowheads="1"/>
            </p:cNvSpPr>
            <p:nvPr/>
          </p:nvSpPr>
          <p:spPr bwMode="auto">
            <a:xfrm>
              <a:off x="2074" y="1452"/>
              <a:ext cx="996" cy="770"/>
            </a:xfrm>
            <a:prstGeom prst="rect">
              <a:avLst/>
            </a:prstGeom>
            <a:grpFill/>
            <a:ln w="34925">
              <a:solidFill>
                <a:srgbClr val="FFFFFF"/>
              </a:solidFill>
              <a:headEnd/>
              <a:tailEnd/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7" name="Rectangle 10"/>
            <p:cNvSpPr>
              <a:spLocks noChangeArrowheads="1"/>
            </p:cNvSpPr>
            <p:nvPr/>
          </p:nvSpPr>
          <p:spPr bwMode="auto">
            <a:xfrm>
              <a:off x="2041" y="1418"/>
              <a:ext cx="995" cy="770"/>
            </a:xfrm>
            <a:prstGeom prst="rect">
              <a:avLst/>
            </a:prstGeom>
            <a:grpFill/>
            <a:ln w="34925">
              <a:solidFill>
                <a:srgbClr val="FFFFFF"/>
              </a:solidFill>
              <a:headEnd/>
              <a:tailEnd/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err="1"/>
                <a:t>OptionalCourse</a:t>
              </a:r>
              <a:endParaRPr lang="ru-RU" dirty="0"/>
            </a:p>
          </p:txBody>
        </p:sp>
        <p:sp>
          <p:nvSpPr>
            <p:cNvPr id="18" name="Line 8"/>
            <p:cNvSpPr>
              <a:spLocks noChangeShapeType="1"/>
            </p:cNvSpPr>
            <p:nvPr/>
          </p:nvSpPr>
          <p:spPr bwMode="auto">
            <a:xfrm>
              <a:off x="2041" y="1719"/>
              <a:ext cx="995" cy="1"/>
            </a:xfrm>
            <a:prstGeom prst="line">
              <a:avLst/>
            </a:prstGeom>
            <a:grpFill/>
            <a:ln w="34925">
              <a:solidFill>
                <a:srgbClr val="FFFFFF"/>
              </a:solidFill>
              <a:headEnd/>
              <a:tailEnd/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9" name="Line 7"/>
            <p:cNvSpPr>
              <a:spLocks noChangeShapeType="1"/>
            </p:cNvSpPr>
            <p:nvPr/>
          </p:nvSpPr>
          <p:spPr bwMode="auto">
            <a:xfrm flipV="1">
              <a:off x="721" y="827"/>
              <a:ext cx="1" cy="547"/>
            </a:xfrm>
            <a:prstGeom prst="line">
              <a:avLst/>
            </a:prstGeom>
            <a:grpFill/>
            <a:ln w="34925">
              <a:solidFill>
                <a:srgbClr val="FFFFFF"/>
              </a:solidFill>
              <a:headEnd/>
              <a:tailEnd/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20" name="Freeform 6"/>
            <p:cNvSpPr>
              <a:spLocks/>
            </p:cNvSpPr>
            <p:nvPr/>
          </p:nvSpPr>
          <p:spPr bwMode="auto">
            <a:xfrm>
              <a:off x="654" y="827"/>
              <a:ext cx="134" cy="178"/>
            </a:xfrm>
            <a:custGeom>
              <a:avLst/>
              <a:gdLst/>
              <a:ahLst/>
              <a:cxnLst>
                <a:cxn ang="0">
                  <a:pos x="134" y="178"/>
                </a:cxn>
                <a:cxn ang="0">
                  <a:pos x="0" y="178"/>
                </a:cxn>
                <a:cxn ang="0">
                  <a:pos x="67" y="0"/>
                </a:cxn>
                <a:cxn ang="0">
                  <a:pos x="134" y="178"/>
                </a:cxn>
              </a:cxnLst>
              <a:rect l="0" t="0" r="r" b="b"/>
              <a:pathLst>
                <a:path w="134" h="178">
                  <a:moveTo>
                    <a:pt x="134" y="178"/>
                  </a:moveTo>
                  <a:lnTo>
                    <a:pt x="0" y="178"/>
                  </a:lnTo>
                  <a:lnTo>
                    <a:pt x="67" y="0"/>
                  </a:lnTo>
                  <a:lnTo>
                    <a:pt x="134" y="178"/>
                  </a:lnTo>
                  <a:close/>
                </a:path>
              </a:pathLst>
            </a:custGeom>
            <a:grpFill/>
            <a:ln w="34925">
              <a:solidFill>
                <a:srgbClr val="FFFFFF"/>
              </a:solidFill>
              <a:headEnd/>
              <a:tailEnd/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21" name="Line 5"/>
            <p:cNvSpPr>
              <a:spLocks noChangeShapeType="1"/>
            </p:cNvSpPr>
            <p:nvPr/>
          </p:nvSpPr>
          <p:spPr bwMode="auto">
            <a:xfrm flipV="1">
              <a:off x="732" y="2155"/>
              <a:ext cx="1" cy="502"/>
            </a:xfrm>
            <a:prstGeom prst="line">
              <a:avLst/>
            </a:prstGeom>
            <a:grpFill/>
            <a:ln w="34925">
              <a:solidFill>
                <a:srgbClr val="FFFFFF"/>
              </a:solidFill>
              <a:headEnd/>
              <a:tailEnd/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22" name="Freeform 4"/>
            <p:cNvSpPr>
              <a:spLocks/>
            </p:cNvSpPr>
            <p:nvPr/>
          </p:nvSpPr>
          <p:spPr bwMode="auto">
            <a:xfrm>
              <a:off x="665" y="2155"/>
              <a:ext cx="134" cy="178"/>
            </a:xfrm>
            <a:custGeom>
              <a:avLst/>
              <a:gdLst/>
              <a:ahLst/>
              <a:cxnLst>
                <a:cxn ang="0">
                  <a:pos x="134" y="178"/>
                </a:cxn>
                <a:cxn ang="0">
                  <a:pos x="0" y="178"/>
                </a:cxn>
                <a:cxn ang="0">
                  <a:pos x="67" y="0"/>
                </a:cxn>
                <a:cxn ang="0">
                  <a:pos x="134" y="178"/>
                </a:cxn>
              </a:cxnLst>
              <a:rect l="0" t="0" r="r" b="b"/>
              <a:pathLst>
                <a:path w="134" h="178">
                  <a:moveTo>
                    <a:pt x="134" y="178"/>
                  </a:moveTo>
                  <a:lnTo>
                    <a:pt x="0" y="178"/>
                  </a:lnTo>
                  <a:lnTo>
                    <a:pt x="67" y="0"/>
                  </a:lnTo>
                  <a:lnTo>
                    <a:pt x="134" y="178"/>
                  </a:lnTo>
                  <a:close/>
                </a:path>
              </a:pathLst>
            </a:custGeom>
            <a:grpFill/>
            <a:ln w="34925">
              <a:solidFill>
                <a:srgbClr val="FFFFFF"/>
              </a:solidFill>
              <a:headEnd/>
              <a:tailEnd/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23" name="Line 3"/>
            <p:cNvSpPr>
              <a:spLocks noChangeShapeType="1"/>
            </p:cNvSpPr>
            <p:nvPr/>
          </p:nvSpPr>
          <p:spPr bwMode="auto">
            <a:xfrm flipH="1" flipV="1">
              <a:off x="878" y="827"/>
              <a:ext cx="1163" cy="680"/>
            </a:xfrm>
            <a:prstGeom prst="line">
              <a:avLst/>
            </a:prstGeom>
            <a:grpFill/>
            <a:ln w="34925">
              <a:solidFill>
                <a:srgbClr val="FFFFFF"/>
              </a:solidFill>
              <a:headEnd/>
              <a:tailEnd/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24" name="Freeform 2"/>
            <p:cNvSpPr>
              <a:spLocks/>
            </p:cNvSpPr>
            <p:nvPr/>
          </p:nvSpPr>
          <p:spPr bwMode="auto">
            <a:xfrm>
              <a:off x="878" y="827"/>
              <a:ext cx="190" cy="145"/>
            </a:xfrm>
            <a:custGeom>
              <a:avLst/>
              <a:gdLst/>
              <a:ahLst/>
              <a:cxnLst>
                <a:cxn ang="0">
                  <a:pos x="190" y="33"/>
                </a:cxn>
                <a:cxn ang="0">
                  <a:pos x="123" y="145"/>
                </a:cxn>
                <a:cxn ang="0">
                  <a:pos x="0" y="0"/>
                </a:cxn>
                <a:cxn ang="0">
                  <a:pos x="190" y="33"/>
                </a:cxn>
              </a:cxnLst>
              <a:rect l="0" t="0" r="r" b="b"/>
              <a:pathLst>
                <a:path w="190" h="145">
                  <a:moveTo>
                    <a:pt x="190" y="33"/>
                  </a:moveTo>
                  <a:lnTo>
                    <a:pt x="123" y="145"/>
                  </a:lnTo>
                  <a:lnTo>
                    <a:pt x="0" y="0"/>
                  </a:lnTo>
                  <a:lnTo>
                    <a:pt x="190" y="33"/>
                  </a:lnTo>
                  <a:close/>
                </a:path>
              </a:pathLst>
            </a:custGeom>
            <a:grpFill/>
            <a:ln w="34925">
              <a:solidFill>
                <a:srgbClr val="FFFFFF"/>
              </a:solidFill>
              <a:headEnd/>
              <a:tailEnd/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sp>
        <p:nvSpPr>
          <p:cNvPr id="25" name="Прямоугольник 24"/>
          <p:cNvSpPr/>
          <p:nvPr/>
        </p:nvSpPr>
        <p:spPr>
          <a:xfrm>
            <a:off x="3428992" y="4643446"/>
            <a:ext cx="4857784" cy="10772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285750" lvl="0" indent="-285750">
              <a:buClr>
                <a:schemeClr val="accent1">
                  <a:lumMod val="75000"/>
                </a:schemeClr>
              </a:buClr>
              <a:buSzPct val="140000"/>
              <a:defRPr/>
            </a:pPr>
            <a:r>
              <a:rPr lang="en-US" sz="1600" dirty="0">
                <a:solidFill>
                  <a:srgbClr val="7F0055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class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Course </a:t>
            </a:r>
            <a:r>
              <a:rPr lang="en-US" sz="1600" dirty="0">
                <a:solidFill>
                  <a:srgbClr val="7F0055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extends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Object {} </a:t>
            </a:r>
            <a:endParaRPr lang="ru-RU" sz="1600" dirty="0"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285750" lvl="0" indent="-285750">
              <a:buClr>
                <a:schemeClr val="accent1">
                  <a:lumMod val="75000"/>
                </a:schemeClr>
              </a:buClr>
              <a:buSzPct val="140000"/>
              <a:defRPr/>
            </a:pPr>
            <a:r>
              <a:rPr lang="en-US" sz="1600" dirty="0">
                <a:solidFill>
                  <a:srgbClr val="7F0055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class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BaseCourse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600" dirty="0">
                <a:solidFill>
                  <a:srgbClr val="7F0055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extends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Course {} </a:t>
            </a:r>
            <a:endParaRPr lang="ru-RU" sz="1600" dirty="0"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285750" lvl="0" indent="-285750">
              <a:buClr>
                <a:schemeClr val="accent1">
                  <a:lumMod val="75000"/>
                </a:schemeClr>
              </a:buClr>
              <a:buSzPct val="140000"/>
              <a:defRPr/>
            </a:pPr>
            <a:r>
              <a:rPr lang="en-US" sz="1600" dirty="0">
                <a:solidFill>
                  <a:srgbClr val="7F0055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class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FreeCourse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600" dirty="0">
                <a:solidFill>
                  <a:srgbClr val="7F0055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extends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BaseCourse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{} </a:t>
            </a:r>
            <a:endParaRPr lang="ru-RU" sz="1600" dirty="0"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285750" lvl="0" indent="-285750">
              <a:buClr>
                <a:schemeClr val="accent1">
                  <a:lumMod val="75000"/>
                </a:schemeClr>
              </a:buClr>
              <a:buSzPct val="140000"/>
              <a:defRPr/>
            </a:pPr>
            <a:r>
              <a:rPr lang="en-US" sz="1600" dirty="0">
                <a:solidFill>
                  <a:srgbClr val="7F0055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class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OptionalCourse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600" dirty="0">
                <a:solidFill>
                  <a:srgbClr val="7F0055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extends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Course {} 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</a:t>
            </a:r>
            <a:r>
              <a:rPr lang="en-US" dirty="0" err="1"/>
              <a:t>Instanceof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buNone/>
              <a:defRPr/>
            </a:pPr>
            <a:r>
              <a:rPr lang="ru-RU" sz="1800" dirty="0"/>
              <a:t>Объект подкласса может быть использован всюду, где используется объект суперкласса</a:t>
            </a:r>
            <a:endParaRPr lang="en-US" sz="1800" dirty="0"/>
          </a:p>
          <a:p>
            <a:pPr marL="0" lvl="0" indent="0" algn="just">
              <a:buNone/>
              <a:defRPr/>
            </a:pPr>
            <a:endParaRPr lang="en-US" sz="1800" dirty="0"/>
          </a:p>
          <a:p>
            <a:pPr marL="0" indent="0" algn="just">
              <a:buNone/>
              <a:defRPr/>
            </a:pPr>
            <a:r>
              <a:rPr lang="ru-RU" sz="1800" dirty="0"/>
              <a:t>Результатом действия оператора </a:t>
            </a:r>
            <a:r>
              <a:rPr lang="ru-RU" sz="1800" b="1" dirty="0" err="1"/>
              <a:t>instanceof</a:t>
            </a:r>
            <a:r>
              <a:rPr lang="ru-RU" sz="1800" b="1" dirty="0"/>
              <a:t> </a:t>
            </a:r>
            <a:r>
              <a:rPr lang="ru-RU" sz="1800" dirty="0"/>
              <a:t>будет истина, если объект является объектом типа</a:t>
            </a:r>
            <a:r>
              <a:rPr lang="en-US" sz="1800" dirty="0"/>
              <a:t> c </a:t>
            </a:r>
            <a:r>
              <a:rPr lang="ru-RU" sz="1800" dirty="0"/>
              <a:t>с которым идет поверка или одного из его подклассов, но не наоборот.</a:t>
            </a:r>
            <a:endParaRPr lang="ru-RU" sz="1800" dirty="0">
              <a:ea typeface="Calibri" pitchFamily="34" charset="0"/>
            </a:endParaRPr>
          </a:p>
          <a:p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71</a:t>
            </a:fld>
            <a:endParaRPr lang="en-US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</a:t>
            </a:r>
            <a:r>
              <a:rPr lang="en-US" dirty="0" err="1"/>
              <a:t>Instanceof</a:t>
            </a:r>
            <a:r>
              <a:rPr lang="ru-RU" dirty="0"/>
              <a:t>. </a:t>
            </a:r>
            <a:r>
              <a:rPr lang="en-US" dirty="0"/>
              <a:t>Example </a:t>
            </a:r>
            <a:r>
              <a:rPr lang="ru-RU" dirty="0"/>
              <a:t>15</a:t>
            </a:r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72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000100" y="1214422"/>
            <a:ext cx="7143800" cy="461664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package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_java._se._01._types;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class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InstanceofTest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{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>
              <a:ln>
                <a:noFill/>
              </a:ln>
              <a:solidFill>
                <a:srgbClr val="7F0055"/>
              </a:solidFill>
              <a:effectLst/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static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void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main(String[]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args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 {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doLogic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new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BaseCourse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());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doLogic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new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OptionalCourse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());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doLogic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new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FreeCourse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());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>
              <a:ln>
                <a:noFill/>
              </a:ln>
              <a:solidFill>
                <a:srgbClr val="7F0055"/>
              </a:solidFill>
              <a:effectLst/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static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void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doLogic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(Course c) {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if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(c </a:t>
            </a:r>
            <a:r>
              <a:rPr kumimoji="0" lang="en-US" sz="1400" b="1" i="0" u="none" strike="noStrike" cap="none" normalizeH="0" baseline="0" dirty="0" err="1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instanceof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BaseCourse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 {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BaseCourse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}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else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if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(c </a:t>
            </a:r>
            <a:r>
              <a:rPr kumimoji="0" lang="en-US" sz="1400" b="1" i="0" u="none" strike="noStrike" cap="none" normalizeH="0" baseline="0" dirty="0" err="1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instanceof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OptionalCourse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 {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OptionalCourse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}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else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{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System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</a:t>
            </a:r>
            <a:r>
              <a:rPr kumimoji="0" lang="en-US" sz="1400" b="0" i="1" u="none" strike="noStrike" cap="none" normalizeH="0" baseline="0" dirty="0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println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"Что-то другое."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</a:t>
            </a:r>
            <a:r>
              <a:rPr lang="en-US" dirty="0" err="1"/>
              <a:t>Instanceof</a:t>
            </a:r>
            <a:r>
              <a:rPr lang="ru-RU" dirty="0"/>
              <a:t>. </a:t>
            </a:r>
            <a:r>
              <a:rPr lang="en-US" dirty="0"/>
              <a:t>Example </a:t>
            </a:r>
            <a:r>
              <a:rPr lang="ru-RU" dirty="0"/>
              <a:t>15</a:t>
            </a:r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73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000100" y="1260447"/>
            <a:ext cx="7143800" cy="95410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class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Course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extends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Object {}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class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BaseCourse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extends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Course {}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class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FreeCourse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extends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BaseCourse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{}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class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OptionalCourse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extends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Course {}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одержимое 2"/>
          <p:cNvSpPr>
            <a:spLocks noGrp="1"/>
          </p:cNvSpPr>
          <p:nvPr>
            <p:ph idx="1"/>
          </p:nvPr>
        </p:nvSpPr>
        <p:spPr>
          <a:xfrm>
            <a:off x="928662" y="2428868"/>
            <a:ext cx="7315200" cy="423850"/>
          </a:xfrm>
        </p:spPr>
        <p:txBody>
          <a:bodyPr/>
          <a:lstStyle/>
          <a:p>
            <a:pPr>
              <a:buNone/>
            </a:pPr>
            <a:r>
              <a:rPr lang="ru-RU" sz="1800" dirty="0"/>
              <a:t>Результат:</a:t>
            </a:r>
            <a:endParaRPr lang="en-US" sz="1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286116" y="2643182"/>
            <a:ext cx="2000248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BaseCourse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OptionalCourse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BaseCourse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Ссылочные типы данных. Базовые элементы работы со строками.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1800" dirty="0"/>
              <a:t>Создание переменной ссылочного типа:</a:t>
            </a:r>
          </a:p>
          <a:p>
            <a:pPr>
              <a:buNone/>
            </a:pPr>
            <a:endParaRPr lang="ru-RU" sz="1800" dirty="0"/>
          </a:p>
          <a:p>
            <a:pPr>
              <a:buNone/>
            </a:pPr>
            <a:endParaRPr lang="ru-RU" sz="1800" dirty="0"/>
          </a:p>
          <a:p>
            <a:pPr>
              <a:buNone/>
            </a:pPr>
            <a:endParaRPr lang="ru-RU" sz="1800" dirty="0"/>
          </a:p>
          <a:p>
            <a:pPr>
              <a:buNone/>
            </a:pPr>
            <a:r>
              <a:rPr lang="ru-RU" sz="1800" dirty="0"/>
              <a:t>Для класса</a:t>
            </a:r>
            <a:r>
              <a:rPr lang="en-US" sz="1800" dirty="0"/>
              <a:t> String</a:t>
            </a:r>
            <a:r>
              <a:rPr lang="ru-RU" sz="1800" dirty="0"/>
              <a:t> можно использовать упрощенный синтаксис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74</a:t>
            </a:fld>
            <a:endParaRPr 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643042" y="1928802"/>
            <a:ext cx="6257940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String</a:t>
            </a:r>
            <a:r>
              <a:rPr kumimoji="0" lang="en-US" sz="16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s1 = </a:t>
            </a:r>
            <a:r>
              <a:rPr kumimoji="0" lang="en-US" sz="16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new</a:t>
            </a:r>
            <a:r>
              <a:rPr kumimoji="0" lang="en-US" sz="16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String(</a:t>
            </a:r>
            <a:r>
              <a:rPr kumimoji="0" lang="en-US" sz="16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Courier New" pitchFamily="49" charset="0"/>
              </a:rPr>
              <a:t>“</a:t>
            </a:r>
            <a:r>
              <a:rPr kumimoji="0" lang="en-US" sz="16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World</a:t>
            </a:r>
            <a:r>
              <a:rPr kumimoji="0" lang="en-US" sz="16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Courier New" pitchFamily="49" charset="0"/>
              </a:rPr>
              <a:t>”</a:t>
            </a:r>
            <a:r>
              <a:rPr kumimoji="0" lang="en-US" sz="16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);</a:t>
            </a:r>
            <a:endParaRPr kumimoji="0" lang="en-US" sz="16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785918" y="3429000"/>
            <a:ext cx="6000792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String s; </a:t>
            </a:r>
            <a:r>
              <a:rPr kumimoji="0" lang="en-US" b="0" i="0" strike="noStrike" cap="none" normalizeH="0" baseline="0" dirty="0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//</a:t>
            </a:r>
            <a:r>
              <a:rPr kumimoji="0" lang="en-US" b="0" i="0" strike="noStrike" cap="none" normalizeH="0" baseline="0" dirty="0" err="1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создание</a:t>
            </a:r>
            <a:r>
              <a:rPr kumimoji="0" lang="en-US" b="0" i="0" strike="noStrike" cap="none" normalizeH="0" baseline="0" dirty="0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b="0" i="0" strike="noStrike" cap="none" normalizeH="0" baseline="0" dirty="0" err="1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ссылки</a:t>
            </a:r>
            <a:endParaRPr kumimoji="0" lang="en-US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 = </a:t>
            </a:r>
            <a:r>
              <a:rPr kumimoji="0" lang="en-US" b="0" i="0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"Hello"</a:t>
            </a:r>
            <a:r>
              <a:rPr kumimoji="0" lang="en-US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 </a:t>
            </a:r>
            <a:r>
              <a:rPr kumimoji="0" lang="en-US" b="0" i="0" strike="noStrike" cap="none" normalizeH="0" baseline="0" dirty="0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//</a:t>
            </a:r>
            <a:r>
              <a:rPr kumimoji="0" lang="en-US" b="0" i="0" strike="noStrike" cap="none" normalizeH="0" baseline="0" dirty="0" err="1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присвоение</a:t>
            </a:r>
            <a:r>
              <a:rPr kumimoji="0" lang="en-US" b="0" i="0" strike="noStrike" cap="none" normalizeH="0" baseline="0" dirty="0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b="0" i="0" strike="noStrike" cap="none" normalizeH="0" baseline="0" dirty="0" err="1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значения</a:t>
            </a:r>
            <a:endParaRPr kumimoji="0" lang="en-US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Ссылочные типы данных. Базовые элементы работы со строками.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1800" dirty="0"/>
              <a:t>Знак + применяется для объединения двух строк.</a:t>
            </a:r>
          </a:p>
          <a:p>
            <a:pPr algn="just"/>
            <a:endParaRPr lang="ru-RU" sz="1800" dirty="0"/>
          </a:p>
          <a:p>
            <a:pPr algn="just"/>
            <a:r>
              <a:rPr lang="ru-RU" sz="1800" dirty="0"/>
              <a:t>Если в строковом выражении применяется </a:t>
            </a:r>
            <a:r>
              <a:rPr lang="ru-RU" sz="1800" dirty="0" err="1"/>
              <a:t>нестроковый</a:t>
            </a:r>
            <a:r>
              <a:rPr lang="ru-RU" sz="1800" dirty="0"/>
              <a:t> аргумент, то он преобразуется к строке автоматически.</a:t>
            </a:r>
          </a:p>
          <a:p>
            <a:pPr algn="just"/>
            <a:endParaRPr lang="ru-RU" sz="1800" dirty="0"/>
          </a:p>
          <a:p>
            <a:pPr algn="just"/>
            <a:r>
              <a:rPr lang="ru-RU" sz="1800" dirty="0"/>
              <a:t>Чтобы сравнить на равенство две строки необходимо воспользоваться методом </a:t>
            </a:r>
            <a:r>
              <a:rPr lang="en-US" sz="1800" b="1" dirty="0"/>
              <a:t>equals</a:t>
            </a:r>
            <a:r>
              <a:rPr lang="ru-RU" sz="1800" dirty="0"/>
              <a:t>()</a:t>
            </a:r>
          </a:p>
          <a:p>
            <a:pPr algn="just"/>
            <a:endParaRPr lang="ru-RU" sz="1800" dirty="0"/>
          </a:p>
          <a:p>
            <a:pPr algn="just"/>
            <a:r>
              <a:rPr lang="ru-RU" sz="1800" dirty="0"/>
              <a:t>Длина строки определяется с помощью метода</a:t>
            </a:r>
            <a:r>
              <a:rPr lang="en-US" sz="1800" dirty="0"/>
              <a:t> </a:t>
            </a:r>
            <a:r>
              <a:rPr lang="en-US" sz="1800" b="1" dirty="0"/>
              <a:t>length</a:t>
            </a:r>
            <a:r>
              <a:rPr lang="en-US" sz="1800" dirty="0"/>
              <a:t>()</a:t>
            </a:r>
            <a:r>
              <a:rPr lang="ru-RU" sz="1800" dirty="0"/>
              <a:t>        -  </a:t>
            </a:r>
            <a:r>
              <a:rPr lang="en-US" sz="1800" b="1" dirty="0" err="1">
                <a:ea typeface="Times New Roman" pitchFamily="18" charset="0"/>
              </a:rPr>
              <a:t>int</a:t>
            </a:r>
            <a:r>
              <a:rPr lang="en-US" sz="1800" dirty="0">
                <a:ea typeface="Times New Roman" pitchFamily="18" charset="0"/>
              </a:rPr>
              <a:t> </a:t>
            </a:r>
            <a:r>
              <a:rPr lang="en-US" sz="1800" b="1" dirty="0" err="1">
                <a:ea typeface="Times New Roman" pitchFamily="18" charset="0"/>
              </a:rPr>
              <a:t>len</a:t>
            </a:r>
            <a:r>
              <a:rPr lang="en-US" sz="1800" b="1" dirty="0">
                <a:ea typeface="Times New Roman" pitchFamily="18" charset="0"/>
              </a:rPr>
              <a:t> = </a:t>
            </a:r>
            <a:r>
              <a:rPr lang="en-US" sz="1800" b="1" dirty="0" err="1">
                <a:ea typeface="Times New Roman" pitchFamily="18" charset="0"/>
              </a:rPr>
              <a:t>str.length</a:t>
            </a:r>
            <a:r>
              <a:rPr lang="en-US" sz="1800" dirty="0">
                <a:ea typeface="Times New Roman" pitchFamily="18" charset="0"/>
              </a:rPr>
              <a:t>();</a:t>
            </a:r>
            <a:endParaRPr lang="en-US" sz="1800" dirty="0"/>
          </a:p>
          <a:p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75</a:t>
            </a:fld>
            <a:endParaRPr lang="en-US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Ссылочные типы данных. Базовые элементы работы со строками. </a:t>
            </a:r>
            <a:r>
              <a:rPr lang="en-US" dirty="0"/>
              <a:t>Example </a:t>
            </a:r>
            <a:r>
              <a:rPr lang="ru-RU" dirty="0"/>
              <a:t>16</a:t>
            </a:r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76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914400" y="1285860"/>
            <a:ext cx="7300938" cy="3600986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package</a:t>
            </a:r>
            <a:r>
              <a:rPr kumimoji="0" lang="en-US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_java._se._01._types;</a:t>
            </a:r>
            <a:endParaRPr kumimoji="0" lang="en-US" sz="12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2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class</a:t>
            </a:r>
            <a:r>
              <a:rPr kumimoji="0" lang="en-US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2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ComparingStrings</a:t>
            </a:r>
            <a:r>
              <a:rPr kumimoji="0" lang="en-US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{</a:t>
            </a:r>
            <a:endParaRPr kumimoji="0" lang="en-US" sz="12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</a:t>
            </a:r>
            <a:r>
              <a:rPr kumimoji="0" lang="en-US" sz="12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2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static</a:t>
            </a:r>
            <a:r>
              <a:rPr kumimoji="0" lang="en-US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2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void</a:t>
            </a:r>
            <a:r>
              <a:rPr kumimoji="0" lang="en-US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main(String[] </a:t>
            </a:r>
            <a:r>
              <a:rPr kumimoji="0" lang="en-US" sz="12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args</a:t>
            </a:r>
            <a:r>
              <a:rPr kumimoji="0" lang="en-US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 {</a:t>
            </a:r>
            <a:endParaRPr kumimoji="0" lang="en-US" sz="12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String s1, s2;</a:t>
            </a:r>
            <a:endParaRPr kumimoji="0" lang="en-US" sz="12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s1 = </a:t>
            </a:r>
            <a:r>
              <a:rPr kumimoji="0" lang="en-US" sz="1200" b="0" i="0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"Java"</a:t>
            </a:r>
            <a:r>
              <a:rPr kumimoji="0" lang="en-US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kumimoji="0" lang="en-US" sz="12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s</a:t>
            </a:r>
            <a:r>
              <a:rPr kumimoji="0" lang="ru-RU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2 = </a:t>
            </a:r>
            <a:r>
              <a:rPr kumimoji="0" lang="en-US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</a:t>
            </a:r>
            <a:r>
              <a:rPr kumimoji="0" lang="ru-RU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1; </a:t>
            </a:r>
            <a:r>
              <a:rPr kumimoji="0" lang="ru-RU" sz="1200" b="0" i="0" strike="noStrike" cap="none" normalizeH="0" baseline="0" dirty="0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/*</a:t>
            </a:r>
            <a:endParaRPr kumimoji="0" lang="en-US" sz="12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strike="noStrike" cap="none" normalizeH="0" baseline="0" dirty="0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ru-RU" sz="1200" b="0" i="0" strike="noStrike" cap="none" normalizeH="0" baseline="0" dirty="0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 </a:t>
            </a:r>
            <a:r>
              <a:rPr kumimoji="0" lang="en-US" sz="1200" b="0" i="0" strike="noStrike" cap="none" normalizeH="0" baseline="0" dirty="0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</a:t>
            </a:r>
            <a:r>
              <a:rPr kumimoji="0" lang="ru-RU" sz="1200" b="0" i="0" strike="noStrike" cap="none" normalizeH="0" baseline="0" dirty="0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* переменная ссылается на ту же строку</a:t>
            </a:r>
            <a:endParaRPr kumimoji="0" lang="en-US" sz="12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strike="noStrike" cap="none" normalizeH="0" baseline="0" dirty="0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 </a:t>
            </a:r>
            <a:r>
              <a:rPr kumimoji="0" lang="en-US" sz="1200" b="0" i="0" strike="noStrike" cap="none" normalizeH="0" baseline="0" dirty="0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</a:t>
            </a:r>
            <a:r>
              <a:rPr kumimoji="0" lang="ru-RU" sz="1200" b="0" i="0" strike="noStrike" cap="none" normalizeH="0" baseline="0" dirty="0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*/</a:t>
            </a:r>
            <a:endParaRPr kumimoji="0" lang="en-US" sz="12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System</a:t>
            </a:r>
            <a:r>
              <a:rPr kumimoji="0" lang="ru-RU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</a:t>
            </a:r>
            <a:r>
              <a:rPr kumimoji="0" lang="en-US" sz="1200" b="0" i="1" strike="noStrike" cap="none" normalizeH="0" baseline="0" dirty="0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ru-RU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</a:t>
            </a:r>
            <a:r>
              <a:rPr kumimoji="0" lang="en-US" sz="12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println</a:t>
            </a:r>
            <a:r>
              <a:rPr kumimoji="0" lang="ru-RU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ru-RU" sz="1200" b="0" i="0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"сравнение ссылок "</a:t>
            </a:r>
            <a:r>
              <a:rPr kumimoji="0" lang="ru-RU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+ (</a:t>
            </a:r>
            <a:r>
              <a:rPr kumimoji="0" lang="en-US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</a:t>
            </a:r>
            <a:r>
              <a:rPr kumimoji="0" lang="ru-RU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1 == </a:t>
            </a:r>
            <a:r>
              <a:rPr kumimoji="0" lang="en-US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</a:t>
            </a:r>
            <a:r>
              <a:rPr kumimoji="0" lang="ru-RU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2)); </a:t>
            </a:r>
            <a:r>
              <a:rPr kumimoji="0" lang="ru-RU" sz="1200" b="0" i="0" strike="noStrike" cap="none" normalizeH="0" baseline="0" dirty="0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// результат </a:t>
            </a:r>
            <a:r>
              <a:rPr kumimoji="0" lang="en-US" sz="1200" b="0" i="0" strike="noStrike" cap="none" normalizeH="0" baseline="0" dirty="0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true</a:t>
            </a:r>
            <a:endParaRPr kumimoji="0" lang="en-US" sz="12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strike="noStrike" cap="none" normalizeH="0" baseline="0" dirty="0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</a:t>
            </a:r>
            <a:r>
              <a:rPr kumimoji="0" lang="ru-RU" sz="1200" b="0" i="0" strike="noStrike" cap="none" normalizeH="0" baseline="0" dirty="0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// создание нового объекта добавлением символа</a:t>
            </a:r>
            <a:endParaRPr kumimoji="0" lang="en-US" sz="12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s</a:t>
            </a:r>
            <a:r>
              <a:rPr kumimoji="0" lang="ru-RU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1 += </a:t>
            </a:r>
            <a:r>
              <a:rPr kumimoji="0" lang="ru-RU" sz="1200" b="0" i="0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'2'</a:t>
            </a:r>
            <a:r>
              <a:rPr kumimoji="0" lang="ru-RU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kumimoji="0" lang="en-US" sz="12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strike="noStrike" cap="none" normalizeH="0" baseline="0" dirty="0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</a:t>
            </a:r>
            <a:r>
              <a:rPr kumimoji="0" lang="ru-RU" sz="1200" b="0" i="0" strike="noStrike" cap="none" normalizeH="0" baseline="0" dirty="0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// </a:t>
            </a:r>
            <a:r>
              <a:rPr kumimoji="0" lang="en-US" sz="1200" b="0" i="0" strike="noStrike" cap="none" normalizeH="0" baseline="0" dirty="0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</a:t>
            </a:r>
            <a:r>
              <a:rPr kumimoji="0" lang="ru-RU" sz="1200" b="0" i="0" strike="noStrike" cap="none" normalizeH="0" baseline="0" dirty="0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1-="</a:t>
            </a:r>
            <a:r>
              <a:rPr kumimoji="0" lang="en-US" sz="1200" b="0" i="0" strike="noStrike" cap="none" normalizeH="0" baseline="0" dirty="0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</a:t>
            </a:r>
            <a:r>
              <a:rPr kumimoji="0" lang="ru-RU" sz="1200" b="0" i="0" strike="noStrike" cap="none" normalizeH="0" baseline="0" dirty="0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"; //ошибка, вычитать строки нельзя</a:t>
            </a:r>
            <a:endParaRPr kumimoji="0" lang="en-US" sz="12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strike="noStrike" cap="none" normalizeH="0" baseline="0" dirty="0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</a:t>
            </a:r>
            <a:r>
              <a:rPr kumimoji="0" lang="ru-RU" sz="1200" b="0" i="0" strike="noStrike" cap="none" normalizeH="0" baseline="0" dirty="0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// создание нового объекта копированием</a:t>
            </a:r>
            <a:endParaRPr kumimoji="0" lang="en-US" sz="12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s</a:t>
            </a:r>
            <a:r>
              <a:rPr kumimoji="0" lang="ru-RU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2 = </a:t>
            </a:r>
            <a:r>
              <a:rPr kumimoji="0" lang="en-US" sz="1200" b="1" i="0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new</a:t>
            </a:r>
            <a:r>
              <a:rPr kumimoji="0" lang="ru-RU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String</a:t>
            </a:r>
            <a:r>
              <a:rPr kumimoji="0" lang="ru-RU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</a:t>
            </a:r>
            <a:r>
              <a:rPr kumimoji="0" lang="ru-RU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1);</a:t>
            </a:r>
            <a:endParaRPr kumimoji="0" lang="en-US" sz="12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System</a:t>
            </a:r>
            <a:r>
              <a:rPr kumimoji="0" lang="ru-RU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</a:t>
            </a:r>
            <a:r>
              <a:rPr kumimoji="0" lang="en-US" sz="1200" b="0" i="1" strike="noStrike" cap="none" normalizeH="0" baseline="0" dirty="0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ru-RU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</a:t>
            </a:r>
            <a:r>
              <a:rPr kumimoji="0" lang="en-US" sz="12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println</a:t>
            </a:r>
            <a:r>
              <a:rPr kumimoji="0" lang="ru-RU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ru-RU" sz="1200" b="0" i="0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"сравнение ссылок "</a:t>
            </a:r>
            <a:r>
              <a:rPr kumimoji="0" lang="ru-RU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+ (</a:t>
            </a:r>
            <a:r>
              <a:rPr kumimoji="0" lang="en-US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</a:t>
            </a:r>
            <a:r>
              <a:rPr kumimoji="0" lang="ru-RU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1 == </a:t>
            </a:r>
            <a:r>
              <a:rPr kumimoji="0" lang="en-US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</a:t>
            </a:r>
            <a:r>
              <a:rPr kumimoji="0" lang="ru-RU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2)); </a:t>
            </a:r>
            <a:r>
              <a:rPr kumimoji="0" lang="ru-RU" sz="1200" b="0" i="0" strike="noStrike" cap="none" normalizeH="0" baseline="0" dirty="0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// результат </a:t>
            </a:r>
            <a:r>
              <a:rPr kumimoji="0" lang="en-US" sz="1200" b="0" i="0" strike="noStrike" cap="none" normalizeH="0" baseline="0" dirty="0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false</a:t>
            </a:r>
            <a:endParaRPr kumimoji="0" lang="en-US" sz="12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System</a:t>
            </a:r>
            <a:r>
              <a:rPr kumimoji="0" lang="ru-RU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</a:t>
            </a:r>
            <a:r>
              <a:rPr kumimoji="0" lang="en-US" sz="1200" b="0" i="1" strike="noStrike" cap="none" normalizeH="0" baseline="0" dirty="0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ru-RU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</a:t>
            </a:r>
            <a:r>
              <a:rPr kumimoji="0" lang="en-US" sz="1200" b="0" i="0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println</a:t>
            </a:r>
            <a:r>
              <a:rPr kumimoji="0" lang="ru-RU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ru-RU" sz="1200" b="0" i="0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"сравнение значений "</a:t>
            </a:r>
            <a:r>
              <a:rPr kumimoji="0" lang="ru-RU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+ </a:t>
            </a:r>
            <a:r>
              <a:rPr kumimoji="0" lang="en-US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</a:t>
            </a:r>
            <a:r>
              <a:rPr kumimoji="0" lang="ru-RU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1.</a:t>
            </a:r>
            <a:r>
              <a:rPr kumimoji="0" lang="en-US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equals</a:t>
            </a:r>
            <a:r>
              <a:rPr kumimoji="0" lang="ru-RU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</a:t>
            </a:r>
            <a:r>
              <a:rPr kumimoji="0" lang="ru-RU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2)); </a:t>
            </a:r>
            <a:r>
              <a:rPr kumimoji="0" lang="ru-RU" sz="1200" b="0" i="0" strike="noStrike" cap="none" normalizeH="0" baseline="0" dirty="0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// результат</a:t>
            </a:r>
            <a:endParaRPr kumimoji="0" lang="en-US" sz="12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</a:t>
            </a:r>
            <a:r>
              <a:rPr kumimoji="0" lang="ru-RU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		</a:t>
            </a:r>
            <a:r>
              <a:rPr kumimoji="0" lang="en-US" sz="1200" b="0" i="0" strike="noStrike" cap="none" normalizeH="0" baseline="0" dirty="0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// true</a:t>
            </a:r>
            <a:endParaRPr kumimoji="0" lang="en-US" sz="12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2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</a:t>
            </a:r>
            <a:r>
              <a:rPr lang="en-US" sz="1200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}</a:t>
            </a:r>
            <a:endParaRPr kumimoji="0" lang="en-US" sz="12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</a:t>
            </a:r>
            <a:endParaRPr kumimoji="0" lang="en-US" sz="12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одержимое 2"/>
          <p:cNvSpPr>
            <a:spLocks noGrp="1"/>
          </p:cNvSpPr>
          <p:nvPr>
            <p:ph idx="1"/>
          </p:nvPr>
        </p:nvSpPr>
        <p:spPr>
          <a:xfrm>
            <a:off x="928662" y="4929198"/>
            <a:ext cx="7315200" cy="423850"/>
          </a:xfrm>
        </p:spPr>
        <p:txBody>
          <a:bodyPr/>
          <a:lstStyle/>
          <a:p>
            <a:pPr>
              <a:buNone/>
            </a:pPr>
            <a:r>
              <a:rPr lang="ru-RU" sz="1800" dirty="0"/>
              <a:t>Результат:</a:t>
            </a:r>
            <a:endParaRPr lang="en-US" sz="1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214678" y="5072074"/>
            <a:ext cx="2714644" cy="7386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latin typeface="Courier New" pitchFamily="49" charset="0"/>
                <a:cs typeface="Courier New" pitchFamily="49" charset="0"/>
              </a:rPr>
              <a:t>сравнение ссылок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true</a:t>
            </a:r>
          </a:p>
          <a:p>
            <a:r>
              <a:rPr lang="ru-RU" sz="1400" dirty="0">
                <a:latin typeface="Courier New" pitchFamily="49" charset="0"/>
                <a:cs typeface="Courier New" pitchFamily="49" charset="0"/>
              </a:rPr>
              <a:t>сравнение ссылок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false</a:t>
            </a:r>
          </a:p>
          <a:p>
            <a:r>
              <a:rPr lang="ru-RU" sz="1400" dirty="0">
                <a:latin typeface="Courier New" pitchFamily="49" charset="0"/>
                <a:cs typeface="Courier New" pitchFamily="49" charset="0"/>
              </a:rPr>
              <a:t>сравнение значений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true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Ссылочные типы данных. Базовые элементы работы со строками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1800" dirty="0"/>
              <a:t>Перевести строковое значение в величину типа </a:t>
            </a:r>
            <a:r>
              <a:rPr lang="en-US" sz="1800" b="1" dirty="0" err="1"/>
              <a:t>int</a:t>
            </a:r>
            <a:r>
              <a:rPr lang="ru-RU" sz="1800" dirty="0"/>
              <a:t> или </a:t>
            </a:r>
            <a:r>
              <a:rPr lang="en-US" sz="1800" b="1" dirty="0"/>
              <a:t>double</a:t>
            </a:r>
            <a:r>
              <a:rPr lang="ru-RU" sz="1800" dirty="0"/>
              <a:t> можно с помощью методов </a:t>
            </a:r>
            <a:r>
              <a:rPr lang="en-US" sz="1800" b="1" dirty="0" err="1"/>
              <a:t>parseInt</a:t>
            </a:r>
            <a:r>
              <a:rPr lang="ru-RU" sz="1800" b="1" dirty="0"/>
              <a:t>() </a:t>
            </a:r>
            <a:r>
              <a:rPr lang="ru-RU" sz="1800" dirty="0"/>
              <a:t>и </a:t>
            </a:r>
            <a:r>
              <a:rPr lang="en-US" sz="1800" b="1" dirty="0" err="1"/>
              <a:t>parseDouble</a:t>
            </a:r>
            <a:r>
              <a:rPr lang="ru-RU" sz="1800" b="1" dirty="0"/>
              <a:t>() </a:t>
            </a:r>
            <a:r>
              <a:rPr lang="ru-RU" sz="1800" dirty="0"/>
              <a:t>классов </a:t>
            </a:r>
            <a:r>
              <a:rPr lang="en-US" sz="1800" b="1" dirty="0"/>
              <a:t>Integer</a:t>
            </a:r>
            <a:r>
              <a:rPr lang="ru-RU" sz="1800" dirty="0"/>
              <a:t> и </a:t>
            </a:r>
            <a:r>
              <a:rPr lang="en-US" sz="1800" b="1" dirty="0"/>
              <a:t>Double</a:t>
            </a:r>
            <a:r>
              <a:rPr lang="ru-RU" sz="1800" dirty="0"/>
              <a:t>. Обратное преобразование возможно при использовании метода </a:t>
            </a:r>
            <a:r>
              <a:rPr lang="en-US" sz="1800" b="1" dirty="0" err="1"/>
              <a:t>valueOf</a:t>
            </a:r>
            <a:r>
              <a:rPr lang="ru-RU" sz="1800" b="1" dirty="0"/>
              <a:t>()</a:t>
            </a:r>
            <a:r>
              <a:rPr lang="ru-RU" sz="1800" dirty="0"/>
              <a:t> класса </a:t>
            </a:r>
            <a:r>
              <a:rPr lang="en-US" sz="1800" b="1" dirty="0"/>
              <a:t>String</a:t>
            </a:r>
            <a:r>
              <a:rPr lang="ru-RU" sz="1800" dirty="0"/>
              <a:t>. Кроме того, любое значение можно преобразовать в строку путем конкатенации его (</a:t>
            </a:r>
            <a:r>
              <a:rPr lang="ru-RU" sz="1800" b="1" dirty="0"/>
              <a:t>+</a:t>
            </a:r>
            <a:r>
              <a:rPr lang="ru-RU" sz="1800" dirty="0"/>
              <a:t>) с пустой строкой (</a:t>
            </a:r>
            <a:r>
              <a:rPr lang="ru-RU" sz="1800" b="1" dirty="0"/>
              <a:t>“”</a:t>
            </a:r>
            <a:r>
              <a:rPr lang="ru-RU" sz="1800" dirty="0"/>
              <a:t>).</a:t>
            </a:r>
          </a:p>
          <a:p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77</a:t>
            </a:fld>
            <a:endParaRPr lang="en-US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Ссылочные типы данных. Базовые элементы работы со строками. </a:t>
            </a:r>
            <a:r>
              <a:rPr lang="en-US" dirty="0"/>
              <a:t>Example </a:t>
            </a:r>
            <a:r>
              <a:rPr lang="ru-RU" dirty="0"/>
              <a:t>17</a:t>
            </a:r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78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928662" y="1214422"/>
            <a:ext cx="7286676" cy="341632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package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_java._se._01._types;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2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class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StrToNum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{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en-US" sz="12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2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static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2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void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main(String[]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args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 {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String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strInt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=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"123"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r>
              <a:rPr kumimoji="0" lang="en-US" sz="12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String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strDouble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=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"123.456"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</a:t>
            </a:r>
            <a:r>
              <a:rPr kumimoji="0" lang="en-US" sz="1200" b="1" i="0" u="none" strike="noStrike" cap="none" normalizeH="0" baseline="0" dirty="0" err="1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int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x;  </a:t>
            </a:r>
            <a:r>
              <a:rPr kumimoji="0" lang="en-US" sz="12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double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y;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x =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Integer.</a:t>
            </a:r>
            <a:r>
              <a:rPr kumimoji="0" lang="en-US" sz="12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parseInt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strInt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);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y =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Double.</a:t>
            </a:r>
            <a:r>
              <a:rPr kumimoji="0" lang="en-US" sz="12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parseDouble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strDouble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);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200" b="0" i="1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"x="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+ x);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200" b="0" i="1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"y="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+ y);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strInt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=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String.</a:t>
            </a:r>
            <a:r>
              <a:rPr kumimoji="0" lang="en-US" sz="12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valueOf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(x + 1);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strDouble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=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String.</a:t>
            </a:r>
            <a:r>
              <a:rPr kumimoji="0" lang="en-US" sz="12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valueOf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(y + 1);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200" b="0" i="1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strInt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="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+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strInt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);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200" b="0" i="1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strDouble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="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+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strDouble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);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String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str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str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=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"num="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+ 345;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200" b="0" i="1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str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);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}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одержимое 2"/>
          <p:cNvSpPr>
            <a:spLocks noGrp="1"/>
          </p:cNvSpPr>
          <p:nvPr>
            <p:ph idx="1"/>
          </p:nvPr>
        </p:nvSpPr>
        <p:spPr>
          <a:xfrm>
            <a:off x="928662" y="4714884"/>
            <a:ext cx="7315200" cy="423850"/>
          </a:xfrm>
        </p:spPr>
        <p:txBody>
          <a:bodyPr/>
          <a:lstStyle/>
          <a:p>
            <a:pPr>
              <a:buNone/>
            </a:pPr>
            <a:r>
              <a:rPr lang="ru-RU" sz="1800" dirty="0"/>
              <a:t>Результат:</a:t>
            </a:r>
            <a:endParaRPr lang="en-US" sz="1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071802" y="4857760"/>
            <a:ext cx="2071702" cy="116955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x=123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y=123.456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strInt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=124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strDouble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=124.456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num=345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данных, переменные, операторы. Ссылочные типы данных. Базовые элементы работы со строками. </a:t>
            </a:r>
            <a:r>
              <a:rPr lang="en-US" dirty="0"/>
              <a:t>Example </a:t>
            </a:r>
            <a:r>
              <a:rPr lang="ru-RU" dirty="0"/>
              <a:t>18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1800" dirty="0"/>
              <a:t>Для преобразования целого числа в десятичную, двоичную, шестнадцатеричную и восьмеричную строки используются методы </a:t>
            </a:r>
            <a:r>
              <a:rPr lang="en-US" sz="1800" b="1" dirty="0" err="1"/>
              <a:t>toString</a:t>
            </a:r>
            <a:r>
              <a:rPr lang="ru-RU" sz="1800" b="1" dirty="0"/>
              <a:t>()</a:t>
            </a:r>
            <a:r>
              <a:rPr lang="ru-RU" sz="1800" dirty="0"/>
              <a:t>,</a:t>
            </a:r>
            <a:r>
              <a:rPr lang="ru-RU" sz="1800" b="1" dirty="0"/>
              <a:t> </a:t>
            </a:r>
            <a:r>
              <a:rPr lang="en-US" sz="1800" b="1" dirty="0" err="1"/>
              <a:t>toBinaryString</a:t>
            </a:r>
            <a:r>
              <a:rPr lang="ru-RU" sz="1800" b="1" dirty="0"/>
              <a:t>()</a:t>
            </a:r>
            <a:r>
              <a:rPr lang="ru-RU" sz="1800" dirty="0"/>
              <a:t>,</a:t>
            </a:r>
            <a:r>
              <a:rPr lang="ru-RU" sz="1800" b="1" dirty="0"/>
              <a:t> </a:t>
            </a:r>
            <a:r>
              <a:rPr lang="en-US" sz="1800" b="1" dirty="0" err="1"/>
              <a:t>toHexString</a:t>
            </a:r>
            <a:r>
              <a:rPr lang="ru-RU" sz="1800" b="1" dirty="0"/>
              <a:t>()</a:t>
            </a:r>
            <a:r>
              <a:rPr lang="ru-RU" sz="1800" i="1" dirty="0"/>
              <a:t> </a:t>
            </a:r>
            <a:r>
              <a:rPr lang="ru-RU" sz="1800" dirty="0"/>
              <a:t>и</a:t>
            </a:r>
            <a:r>
              <a:rPr lang="ru-RU" sz="1800" i="1" dirty="0"/>
              <a:t> </a:t>
            </a:r>
            <a:r>
              <a:rPr lang="en-US" sz="1800" b="1" dirty="0" err="1"/>
              <a:t>toOctalString</a:t>
            </a:r>
            <a:r>
              <a:rPr lang="ru-RU" sz="1800" b="1" dirty="0"/>
              <a:t>()</a:t>
            </a:r>
            <a:r>
              <a:rPr lang="ru-RU" sz="1800" i="1" dirty="0"/>
              <a:t>.</a:t>
            </a:r>
            <a:endParaRPr lang="ru-RU" sz="1800" dirty="0"/>
          </a:p>
          <a:p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79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000100" y="2643182"/>
            <a:ext cx="7215238" cy="203132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package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_java._se._01._types;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class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StrToNum2 {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static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void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main(String[]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args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 {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Integer.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toString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(262));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Integer.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toBinaryString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(262));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Integer.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toHexString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(267));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Integer.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toOctalString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(267));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}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928662" y="4791100"/>
            <a:ext cx="7315200" cy="423850"/>
          </a:xfrm>
          <a:prstGeom prst="rect">
            <a:avLst/>
          </a:prstGeom>
        </p:spPr>
        <p:txBody>
          <a:bodyPr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140000"/>
              <a:buFont typeface="Wingdings" pitchFamily="2" charset="2"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Результат: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714744" y="4929198"/>
            <a:ext cx="1285884" cy="9541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262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100000110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10b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413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Введение в язык </a:t>
            </a:r>
            <a:r>
              <a:rPr lang="en-US" dirty="0"/>
              <a:t>Java. </a:t>
            </a:r>
            <a:r>
              <a:rPr lang="ru-RU" dirty="0"/>
              <a:t>Простое объектно-ориентированное приложение</a:t>
            </a:r>
            <a:r>
              <a:rPr lang="en-US" dirty="0"/>
              <a:t>. Example 2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914400" y="1214422"/>
            <a:ext cx="7300938" cy="138499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package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_java._se._01._start.firstoop;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class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AboutJava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{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void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printReleaseData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(){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"Java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уже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здесь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!"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}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914400" y="2786058"/>
            <a:ext cx="7300938" cy="160043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package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_java._se._01._start.firstoop;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class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FirstOOPProgram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{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static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void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main(String[]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args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 {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AboutJava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object =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new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AboutJava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();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object.printReleaseData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();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}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одержимое 2"/>
          <p:cNvSpPr>
            <a:spLocks noGrp="1"/>
          </p:cNvSpPr>
          <p:nvPr>
            <p:ph idx="1"/>
          </p:nvPr>
        </p:nvSpPr>
        <p:spPr>
          <a:xfrm>
            <a:off x="928662" y="4500570"/>
            <a:ext cx="7315200" cy="423850"/>
          </a:xfrm>
        </p:spPr>
        <p:txBody>
          <a:bodyPr/>
          <a:lstStyle/>
          <a:p>
            <a:pPr>
              <a:buNone/>
            </a:pPr>
            <a:r>
              <a:rPr lang="ru-RU" sz="1800" dirty="0"/>
              <a:t>Результат:</a:t>
            </a:r>
            <a:endParaRPr lang="en-US" sz="1800" dirty="0"/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3214678" y="5000636"/>
            <a:ext cx="1795684" cy="30777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Java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уже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здесь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!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Введение в язык </a:t>
            </a:r>
            <a:r>
              <a:rPr lang="en-US" dirty="0"/>
              <a:t>Java. </a:t>
            </a:r>
            <a:r>
              <a:rPr lang="ru-RU" dirty="0"/>
              <a:t>Компиляция и запуск приложения из командной строки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1800" dirty="0"/>
              <a:t>Создайте файл </a:t>
            </a:r>
            <a:r>
              <a:rPr lang="en-US" sz="1800" dirty="0"/>
              <a:t>Console</a:t>
            </a:r>
            <a:r>
              <a:rPr lang="ru-RU" sz="1800" dirty="0"/>
              <a:t>.</a:t>
            </a:r>
            <a:r>
              <a:rPr lang="en-US" sz="1800" dirty="0"/>
              <a:t>java</a:t>
            </a:r>
            <a:r>
              <a:rPr lang="ru-RU" sz="1800" dirty="0"/>
              <a:t> со следующим содержанием</a:t>
            </a:r>
          </a:p>
          <a:p>
            <a:pPr>
              <a:buNone/>
            </a:pPr>
            <a:endParaRPr lang="ru-RU" sz="1800" dirty="0">
              <a:solidFill>
                <a:schemeClr val="accent2"/>
              </a:solidFill>
            </a:endParaRPr>
          </a:p>
          <a:p>
            <a:pPr>
              <a:buNone/>
            </a:pPr>
            <a:endParaRPr lang="ru-RU" sz="1800" dirty="0">
              <a:solidFill>
                <a:schemeClr val="accent2"/>
              </a:solidFill>
            </a:endParaRPr>
          </a:p>
          <a:p>
            <a:pPr>
              <a:buNone/>
            </a:pPr>
            <a:endParaRPr lang="ru-RU" sz="1800" dirty="0">
              <a:solidFill>
                <a:schemeClr val="accent2"/>
              </a:solidFill>
            </a:endParaRPr>
          </a:p>
          <a:p>
            <a:pPr>
              <a:buNone/>
            </a:pPr>
            <a:endParaRPr lang="ru-RU" sz="1800" dirty="0">
              <a:solidFill>
                <a:schemeClr val="accent2"/>
              </a:solidFill>
            </a:endParaRPr>
          </a:p>
          <a:p>
            <a:pPr>
              <a:buNone/>
            </a:pPr>
            <a:endParaRPr lang="ru-RU" sz="1800" dirty="0">
              <a:solidFill>
                <a:schemeClr val="accent2"/>
              </a:solidFill>
            </a:endParaRPr>
          </a:p>
          <a:p>
            <a:pPr>
              <a:buNone/>
            </a:pPr>
            <a:endParaRPr lang="ru-RU" sz="1800" dirty="0">
              <a:solidFill>
                <a:schemeClr val="accent2"/>
              </a:solidFill>
            </a:endParaRPr>
          </a:p>
          <a:p>
            <a:pPr>
              <a:buNone/>
            </a:pPr>
            <a:endParaRPr lang="ru-RU" sz="1800" dirty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800" dirty="0"/>
              <a:t>Скомпилируйте программу командой </a:t>
            </a:r>
            <a:r>
              <a:rPr lang="fr-FR" sz="1800" b="1" dirty="0">
                <a:latin typeface="Courier New" pitchFamily="49" charset="0"/>
                <a:cs typeface="Courier New" pitchFamily="49" charset="0"/>
              </a:rPr>
              <a:t>javac.exe Console.java</a:t>
            </a:r>
            <a:endParaRPr lang="ru-RU" sz="1800" dirty="0">
              <a:solidFill>
                <a:schemeClr val="accent2"/>
              </a:solidFill>
            </a:endParaRPr>
          </a:p>
          <a:p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13D82-3B92-4BC6-A819-A7803D760D4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000100" y="1979345"/>
            <a:ext cx="7072362" cy="138499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package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_java._se._01._start;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class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Console {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static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void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main(String[] 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args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 {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	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System.</a:t>
            </a:r>
            <a:r>
              <a:rPr kumimoji="0" lang="en-US" sz="1400" b="0" i="1" u="none" strike="noStrike" cap="none" normalizeH="0" baseline="0" dirty="0" err="1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out</a:t>
            </a:r>
            <a:r>
              <a:rPr kumimoji="0" 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.println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"Hello!"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}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790</TotalTime>
  <Words>4798</Words>
  <Application>Microsoft Office PowerPoint</Application>
  <PresentationFormat>Экран (4:3)</PresentationFormat>
  <Paragraphs>1197</Paragraphs>
  <Slides>79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79</vt:i4>
      </vt:variant>
    </vt:vector>
  </HeadingPairs>
  <TitlesOfParts>
    <vt:vector size="89" baseType="lpstr">
      <vt:lpstr>Arial</vt:lpstr>
      <vt:lpstr>Calibri</vt:lpstr>
      <vt:lpstr>Courier New</vt:lpstr>
      <vt:lpstr>Symbol</vt:lpstr>
      <vt:lpstr>Tahoma</vt:lpstr>
      <vt:lpstr>Times New Roman</vt:lpstr>
      <vt:lpstr>Verdana</vt:lpstr>
      <vt:lpstr>Wingdings</vt:lpstr>
      <vt:lpstr>template</vt:lpstr>
      <vt:lpstr>Visio</vt:lpstr>
      <vt:lpstr>Введение в язык Java</vt:lpstr>
      <vt:lpstr>Сожержание</vt:lpstr>
      <vt:lpstr>Введение в язык Java</vt:lpstr>
      <vt:lpstr>Введение в язык Java. Язык программирования Java</vt:lpstr>
      <vt:lpstr>Введение в язык Java. Использование памяти</vt:lpstr>
      <vt:lpstr>Введение в язык Java. Жизненный цикл программы на Java</vt:lpstr>
      <vt:lpstr>Введение в язык Java. Простое линейное приложение. Example 1</vt:lpstr>
      <vt:lpstr>Введение в язык Java. Простое объектно-ориентированное приложение. Example 2</vt:lpstr>
      <vt:lpstr>Введение в язык Java. Компиляция и запуск приложения из командной строки</vt:lpstr>
      <vt:lpstr>Введение в язык Java. Компиляция и запуск приложения из командной строки</vt:lpstr>
      <vt:lpstr>Введение в язык Java. Работа с аргументами командной строки</vt:lpstr>
      <vt:lpstr>Введение в язык Java. Консоль. Простейшие примеры</vt:lpstr>
      <vt:lpstr>Введение в язык Java. Консоль. Простейшие примеры. Example 3</vt:lpstr>
      <vt:lpstr>Введение в язык Java. Консоль. Простейшие примеры. Example 4</vt:lpstr>
      <vt:lpstr>Введение в язык Java. Консоль. Простейшие примеры. Example 5</vt:lpstr>
      <vt:lpstr>Введение в язык Java. Консоль. Простейшие примеры. Example 5</vt:lpstr>
      <vt:lpstr>Введение в язык Java. Консоль. Простейшие примеры. Example 6</vt:lpstr>
      <vt:lpstr>Введение в язык Java. Консоль. Простейшие примеры. Example 6</vt:lpstr>
      <vt:lpstr>Введение в язык Java. Консоль. Простейшие примеры. Example 7</vt:lpstr>
      <vt:lpstr>Типы данных, переменные, операторы</vt:lpstr>
      <vt:lpstr>Типы данных, переменные, операторы. Примитивные и ссылочные типы</vt:lpstr>
      <vt:lpstr>Типы данных, переменные, операторы. Примитивные типы</vt:lpstr>
      <vt:lpstr>Типы данных, переменные, операторы. Размер типа данных. Значения по умолчанию</vt:lpstr>
      <vt:lpstr>Типы данных, переменные, операторы. Размер типа данных. Значения по умолчанию</vt:lpstr>
      <vt:lpstr>Типы данных, переменные, операторы. Переменные. Объявление переменных</vt:lpstr>
      <vt:lpstr>Типы данных, переменные, операторы. Переменные. Объявление переменных</vt:lpstr>
      <vt:lpstr>Типы данных, переменные, операторы. Переменные. Объявление переменных</vt:lpstr>
      <vt:lpstr>Типы данных, переменные, операторы. Ключевые и зарезервированные языка Java</vt:lpstr>
      <vt:lpstr>Типы данных, переменные, операторы. Ключевые и зарезервированные языка Java</vt:lpstr>
      <vt:lpstr>Типы данных, переменные, операторы. Литералы</vt:lpstr>
      <vt:lpstr>Типы данных, переменные, операторы. Преобразования типов</vt:lpstr>
      <vt:lpstr>Типы данных, переменные, операторы. Расширяющее и сужающее преобразование типов</vt:lpstr>
      <vt:lpstr>Типы данных, переменные, операторы. Потеря точности при преобразовании типов. Example 8</vt:lpstr>
      <vt:lpstr>Типы данных, переменные, операторы. Потеря точности при преобразовании типов. Example 8</vt:lpstr>
      <vt:lpstr>Типы данных, переменные, операторы. Классы-оболочки</vt:lpstr>
      <vt:lpstr>Типы данных, переменные, операторы. Классы-оболочки</vt:lpstr>
      <vt:lpstr>Типы данных, переменные, операторы. Классы-оболочки. Example 9</vt:lpstr>
      <vt:lpstr>Типы данных, переменные, операторы. Классы-оболочки</vt:lpstr>
      <vt:lpstr>Типы данных, переменные, операторы. Классы-оболочки. Example 10</vt:lpstr>
      <vt:lpstr>Типы данных, переменные, операторы. Классы-оболочки. Example 10</vt:lpstr>
      <vt:lpstr>Типы данных, переменные, операторы. Классы-оболочки</vt:lpstr>
      <vt:lpstr>Типы данных, переменные, операторы. Классы-оболочки</vt:lpstr>
      <vt:lpstr>Типы данных, переменные, операторы. Классы-оболочки. Example 11</vt:lpstr>
      <vt:lpstr>Типы данных, переменные, операторы. Классы-оболочки. Example 11</vt:lpstr>
      <vt:lpstr>Типы данных, переменные, операторы. Big-классы</vt:lpstr>
      <vt:lpstr>Типы данных, переменные, операторы. Big-классы. Example 12</vt:lpstr>
      <vt:lpstr>Типы данных, переменные, операторы. Упаковка/распаковка</vt:lpstr>
      <vt:lpstr>Типы данных, переменные, операторы. Упаковка/распаковка</vt:lpstr>
      <vt:lpstr>Типы данных, переменные, операторы. Упаковка/распаковка</vt:lpstr>
      <vt:lpstr>Типы данных, переменные, операторы. Упаковка/распаковка. Example 12</vt:lpstr>
      <vt:lpstr>Типы данных, переменные, операторы. Упаковка/распаковка</vt:lpstr>
      <vt:lpstr>Типы данных, переменные, операторы. Класс Math</vt:lpstr>
      <vt:lpstr>Типы данных, переменные, операторы. Статический импорт</vt:lpstr>
      <vt:lpstr>Типы данных, переменные, операторы. Статический импорт. Example 13</vt:lpstr>
      <vt:lpstr>Типы данных, переменные, операторы. Операторы</vt:lpstr>
      <vt:lpstr>Типы данных, переменные, операторы. Операторы</vt:lpstr>
      <vt:lpstr>Типы данных, переменные, операторы. Операторы</vt:lpstr>
      <vt:lpstr>Типы данных, переменные, операторы. Операторы</vt:lpstr>
      <vt:lpstr>Типы данных, переменные, операторы. Операторы</vt:lpstr>
      <vt:lpstr>Типы данных, переменные, операторы. Операторы</vt:lpstr>
      <vt:lpstr>Типы данных, переменные, операторы. Приоритет операций</vt:lpstr>
      <vt:lpstr>Типы данных, переменные, операторы. Вычисления с плавающей точкой</vt:lpstr>
      <vt:lpstr>Типы данных, переменные, операторы. Вычисления с плавающей точкой. Example 14</vt:lpstr>
      <vt:lpstr>Типы данных, переменные, операторы. Операторы управления</vt:lpstr>
      <vt:lpstr>Типы данных, переменные, операторы. Операторы управления</vt:lpstr>
      <vt:lpstr>Типы данных, переменные, операторы. Операторы управления</vt:lpstr>
      <vt:lpstr>Типы данных, переменные, операторы. Операторы управления</vt:lpstr>
      <vt:lpstr>Типы данных, переменные, операторы. Операторы управления</vt:lpstr>
      <vt:lpstr>Типы данных, переменные, операторы. Операторы управления</vt:lpstr>
      <vt:lpstr>Типы данных, переменные, операторы. Instanceof</vt:lpstr>
      <vt:lpstr>Типы данных, переменные, операторы. Instanceof</vt:lpstr>
      <vt:lpstr>Типы данных, переменные, операторы. Instanceof. Example 15</vt:lpstr>
      <vt:lpstr>Типы данных, переменные, операторы. Instanceof. Example 15</vt:lpstr>
      <vt:lpstr>Типы данных, переменные, операторы. Ссылочные типы данных. Базовые элементы работы со строками.</vt:lpstr>
      <vt:lpstr>Типы данных, переменные, операторы. Ссылочные типы данных. Базовые элементы работы со строками.</vt:lpstr>
      <vt:lpstr>Типы данных, переменные, операторы. Ссылочные типы данных. Базовые элементы работы со строками. Example 16</vt:lpstr>
      <vt:lpstr>Типы данных, переменные, операторы. Ссылочные типы данных. Базовые элементы работы со строками</vt:lpstr>
      <vt:lpstr>Типы данных, переменные, операторы. Ссылочные типы данных. Базовые элементы работы со строками. Example 17</vt:lpstr>
      <vt:lpstr>Типы данных, переменные, операторы. Ссылочные типы данных. Базовые элементы работы со строками. Example 18</vt:lpstr>
    </vt:vector>
  </TitlesOfParts>
  <Company>Genco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Ollaniel</dc:creator>
  <cp:lastModifiedBy>FIT</cp:lastModifiedBy>
  <cp:revision>85</cp:revision>
  <dcterms:created xsi:type="dcterms:W3CDTF">2011-09-05T23:44:36Z</dcterms:created>
  <dcterms:modified xsi:type="dcterms:W3CDTF">2025-09-19T03:17:49Z</dcterms:modified>
</cp:coreProperties>
</file>